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79" r:id="rId2"/>
  </p:sldMasterIdLst>
  <p:notesMasterIdLst>
    <p:notesMasterId r:id="rId36"/>
  </p:notesMasterIdLst>
  <p:handoutMasterIdLst>
    <p:handoutMasterId r:id="rId37"/>
  </p:handoutMasterIdLst>
  <p:sldIdLst>
    <p:sldId id="256" r:id="rId3"/>
    <p:sldId id="257" r:id="rId4"/>
    <p:sldId id="258" r:id="rId5"/>
    <p:sldId id="292" r:id="rId6"/>
    <p:sldId id="285" r:id="rId7"/>
    <p:sldId id="286" r:id="rId8"/>
    <p:sldId id="287" r:id="rId9"/>
    <p:sldId id="293" r:id="rId10"/>
    <p:sldId id="288" r:id="rId11"/>
    <p:sldId id="289" r:id="rId12"/>
    <p:sldId id="290" r:id="rId13"/>
    <p:sldId id="291" r:id="rId14"/>
    <p:sldId id="301" r:id="rId15"/>
    <p:sldId id="294" r:id="rId16"/>
    <p:sldId id="295" r:id="rId17"/>
    <p:sldId id="300" r:id="rId18"/>
    <p:sldId id="302" r:id="rId19"/>
    <p:sldId id="299" r:id="rId20"/>
    <p:sldId id="298" r:id="rId21"/>
    <p:sldId id="297" r:id="rId22"/>
    <p:sldId id="296" r:id="rId23"/>
    <p:sldId id="303" r:id="rId24"/>
    <p:sldId id="304" r:id="rId25"/>
    <p:sldId id="315" r:id="rId26"/>
    <p:sldId id="314" r:id="rId27"/>
    <p:sldId id="313" r:id="rId28"/>
    <p:sldId id="312" r:id="rId29"/>
    <p:sldId id="311" r:id="rId30"/>
    <p:sldId id="316" r:id="rId31"/>
    <p:sldId id="310" r:id="rId32"/>
    <p:sldId id="309" r:id="rId33"/>
    <p:sldId id="308" r:id="rId34"/>
    <p:sldId id="307"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F81BD"/>
    <a:srgbClr val="A6A6A6"/>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634B66-DE6C-4435-9016-525DE1D243B3}" type="doc">
      <dgm:prSet loTypeId="urn:microsoft.com/office/officeart/2005/8/layout/bList2#1" loCatId="list" qsTypeId="urn:microsoft.com/office/officeart/2005/8/quickstyle/simple1" qsCatId="simple" csTypeId="urn:microsoft.com/office/officeart/2005/8/colors/accent1_2" csCatId="accent1" phldr="1"/>
      <dgm:spPr/>
    </dgm:pt>
    <dgm:pt modelId="{C45349EC-6B24-4372-BFD0-E40790764223}">
      <dgm:prSet phldrT="[Text]" custT="1"/>
      <dgm:spPr>
        <a:solidFill>
          <a:schemeClr val="accent6">
            <a:lumMod val="50000"/>
          </a:schemeClr>
        </a:solidFill>
      </dgm:spPr>
      <dgm:t>
        <a:bodyPr/>
        <a:lstStyle/>
        <a:p>
          <a:pPr algn="ctr"/>
          <a:r>
            <a:rPr lang="en-US" sz="4000" b="1" dirty="0" smtClean="0">
              <a:latin typeface="Arial" pitchFamily="34" charset="0"/>
              <a:cs typeface="Arial" pitchFamily="34" charset="0"/>
            </a:rPr>
            <a:t>YES</a:t>
          </a:r>
          <a:endParaRPr lang="en-US" sz="4000" dirty="0"/>
        </a:p>
      </dgm:t>
    </dgm:pt>
    <dgm:pt modelId="{2E4A2C8A-BC11-4689-8598-08226877F0BD}" type="parTrans" cxnId="{54CB1996-D310-4B7F-BA27-9EC4E7A2A89D}">
      <dgm:prSet/>
      <dgm:spPr/>
      <dgm:t>
        <a:bodyPr/>
        <a:lstStyle/>
        <a:p>
          <a:endParaRPr lang="en-US"/>
        </a:p>
      </dgm:t>
    </dgm:pt>
    <dgm:pt modelId="{B6E6C9E6-E84C-44F6-BEB5-5F92CF3B4524}" type="sibTrans" cxnId="{54CB1996-D310-4B7F-BA27-9EC4E7A2A89D}">
      <dgm:prSet/>
      <dgm:spPr/>
      <dgm:t>
        <a:bodyPr/>
        <a:lstStyle/>
        <a:p>
          <a:endParaRPr lang="en-US"/>
        </a:p>
      </dgm:t>
    </dgm:pt>
    <dgm:pt modelId="{75FCF917-8FF6-466F-83AF-7A80771FE5AB}">
      <dgm:prSet phldrT="[Text]" custT="1"/>
      <dgm:spPr>
        <a:solidFill>
          <a:schemeClr val="accent6">
            <a:lumMod val="50000"/>
          </a:schemeClr>
        </a:solidFill>
      </dgm:spPr>
      <dgm:t>
        <a:bodyPr/>
        <a:lstStyle/>
        <a:p>
          <a:pPr algn="ctr"/>
          <a:r>
            <a:rPr lang="en-US" sz="4000" b="1" dirty="0" smtClean="0">
              <a:latin typeface="Arial" pitchFamily="34" charset="0"/>
              <a:cs typeface="Arial" pitchFamily="34" charset="0"/>
            </a:rPr>
            <a:t>NO</a:t>
          </a:r>
          <a:endParaRPr lang="en-US" sz="4000" b="0" dirty="0"/>
        </a:p>
      </dgm:t>
    </dgm:pt>
    <dgm:pt modelId="{95FB4B37-8664-4D06-BA26-183B86D2F048}" type="parTrans" cxnId="{835F074A-008F-499C-9451-A645EAFCCAD4}">
      <dgm:prSet/>
      <dgm:spPr/>
      <dgm:t>
        <a:bodyPr/>
        <a:lstStyle/>
        <a:p>
          <a:endParaRPr lang="en-US"/>
        </a:p>
      </dgm:t>
    </dgm:pt>
    <dgm:pt modelId="{1287B5BA-89FF-405A-B145-8BE1ABBA5783}" type="sibTrans" cxnId="{835F074A-008F-499C-9451-A645EAFCCAD4}">
      <dgm:prSet/>
      <dgm:spPr/>
      <dgm:t>
        <a:bodyPr/>
        <a:lstStyle/>
        <a:p>
          <a:endParaRPr lang="en-US"/>
        </a:p>
      </dgm:t>
    </dgm:pt>
    <dgm:pt modelId="{E90EC5DF-406D-4B7F-A302-1E106F803603}">
      <dgm:prSet phldrT="[Text]" custT="1"/>
      <dgm:spPr>
        <a:ln>
          <a:solidFill>
            <a:schemeClr val="accent6">
              <a:lumMod val="50000"/>
            </a:schemeClr>
          </a:solidFill>
        </a:ln>
      </dgm:spPr>
      <dgm:t>
        <a:bodyPr/>
        <a:lstStyle/>
        <a:p>
          <a:r>
            <a:rPr lang="en-US" sz="2400" dirty="0" smtClean="0">
              <a:latin typeface="Adobe Garamond Pro"/>
            </a:rPr>
            <a:t>If you were physically present in the U.S. (any status but tourist) in 2014 (</a:t>
          </a:r>
          <a:r>
            <a:rPr lang="en-US" sz="2400" u="sng" dirty="0" smtClean="0">
              <a:latin typeface="Adobe Garamond Pro"/>
            </a:rPr>
            <a:t>for any length of time</a:t>
          </a:r>
          <a:r>
            <a:rPr lang="en-US" sz="2400" dirty="0" smtClean="0">
              <a:latin typeface="Adobe Garamond Pro"/>
            </a:rPr>
            <a:t>), you do have a filing requirement.</a:t>
          </a:r>
          <a:endParaRPr lang="en-US" sz="2400" dirty="0"/>
        </a:p>
      </dgm:t>
    </dgm:pt>
    <dgm:pt modelId="{87C4EEFD-2299-4251-B032-CC4CA41C62E7}" type="parTrans" cxnId="{910A7712-B397-4D2A-B891-53A5E7B3BD9D}">
      <dgm:prSet/>
      <dgm:spPr/>
      <dgm:t>
        <a:bodyPr/>
        <a:lstStyle/>
        <a:p>
          <a:endParaRPr lang="en-US"/>
        </a:p>
      </dgm:t>
    </dgm:pt>
    <dgm:pt modelId="{30C9C256-B66B-4377-8E92-A4BCFE276BE4}" type="sibTrans" cxnId="{910A7712-B397-4D2A-B891-53A5E7B3BD9D}">
      <dgm:prSet/>
      <dgm:spPr/>
      <dgm:t>
        <a:bodyPr/>
        <a:lstStyle/>
        <a:p>
          <a:endParaRPr lang="en-US"/>
        </a:p>
      </dgm:t>
    </dgm:pt>
    <dgm:pt modelId="{0852E609-850F-4BC4-AC9B-85CF8D28B299}">
      <dgm:prSet phldrT="[Text]" custT="1"/>
      <dgm:spPr>
        <a:solidFill>
          <a:schemeClr val="bg1">
            <a:alpha val="90000"/>
          </a:schemeClr>
        </a:solidFill>
        <a:ln>
          <a:solidFill>
            <a:schemeClr val="accent6">
              <a:lumMod val="50000"/>
            </a:schemeClr>
          </a:solidFill>
        </a:ln>
      </dgm:spPr>
      <dgm:t>
        <a:bodyPr/>
        <a:lstStyle/>
        <a:p>
          <a:r>
            <a:rPr lang="en-US" sz="2400" dirty="0" smtClean="0">
              <a:latin typeface="Adobe Garamond Pro"/>
            </a:rPr>
            <a:t>If you were </a:t>
          </a:r>
          <a:r>
            <a:rPr lang="en-US" sz="2400" u="sng" dirty="0" smtClean="0">
              <a:latin typeface="Adobe Garamond Pro"/>
            </a:rPr>
            <a:t>NOT</a:t>
          </a:r>
          <a:r>
            <a:rPr lang="en-US" sz="2400" dirty="0" smtClean="0">
              <a:latin typeface="Adobe Garamond Pro"/>
            </a:rPr>
            <a:t> physically present in the U.S. in 2014, you have </a:t>
          </a:r>
          <a:r>
            <a:rPr lang="en-US" sz="2400" u="sng" dirty="0" smtClean="0">
              <a:latin typeface="Adobe Garamond Pro"/>
            </a:rPr>
            <a:t>NO</a:t>
          </a:r>
          <a:r>
            <a:rPr lang="en-US" sz="2400" dirty="0" smtClean="0">
              <a:latin typeface="Adobe Garamond Pro"/>
            </a:rPr>
            <a:t> filing requirement.</a:t>
          </a:r>
          <a:endParaRPr lang="en-US" sz="2400" dirty="0"/>
        </a:p>
      </dgm:t>
    </dgm:pt>
    <dgm:pt modelId="{4292907B-AA5E-4F17-97F3-FAF81AF7BBD7}" type="parTrans" cxnId="{45F038E3-43E3-47BA-88EB-A4AF7914F45C}">
      <dgm:prSet/>
      <dgm:spPr/>
      <dgm:t>
        <a:bodyPr/>
        <a:lstStyle/>
        <a:p>
          <a:endParaRPr lang="en-US"/>
        </a:p>
      </dgm:t>
    </dgm:pt>
    <dgm:pt modelId="{1C52BEB9-D4B0-4575-829F-197CF21CC7B4}" type="sibTrans" cxnId="{45F038E3-43E3-47BA-88EB-A4AF7914F45C}">
      <dgm:prSet/>
      <dgm:spPr/>
      <dgm:t>
        <a:bodyPr/>
        <a:lstStyle/>
        <a:p>
          <a:endParaRPr lang="en-US"/>
        </a:p>
      </dgm:t>
    </dgm:pt>
    <dgm:pt modelId="{5ED0AD58-2CE5-425C-AFB8-2B2D4ED2646C}" type="pres">
      <dgm:prSet presAssocID="{E3634B66-DE6C-4435-9016-525DE1D243B3}" presName="diagram" presStyleCnt="0">
        <dgm:presLayoutVars>
          <dgm:dir/>
          <dgm:animLvl val="lvl"/>
          <dgm:resizeHandles val="exact"/>
        </dgm:presLayoutVars>
      </dgm:prSet>
      <dgm:spPr/>
    </dgm:pt>
    <dgm:pt modelId="{57109140-9AD2-4244-8106-371386C35BC5}" type="pres">
      <dgm:prSet presAssocID="{C45349EC-6B24-4372-BFD0-E40790764223}" presName="compNode" presStyleCnt="0"/>
      <dgm:spPr/>
    </dgm:pt>
    <dgm:pt modelId="{281CE6DC-729D-48DB-827C-13CAD59B340A}" type="pres">
      <dgm:prSet presAssocID="{C45349EC-6B24-4372-BFD0-E40790764223}" presName="childRect" presStyleLbl="bgAcc1" presStyleIdx="0" presStyleCnt="2">
        <dgm:presLayoutVars>
          <dgm:bulletEnabled val="1"/>
        </dgm:presLayoutVars>
      </dgm:prSet>
      <dgm:spPr/>
      <dgm:t>
        <a:bodyPr/>
        <a:lstStyle/>
        <a:p>
          <a:endParaRPr lang="en-US"/>
        </a:p>
      </dgm:t>
    </dgm:pt>
    <dgm:pt modelId="{E3176FA5-C707-4D6D-B569-ED647914A143}" type="pres">
      <dgm:prSet presAssocID="{C45349EC-6B24-4372-BFD0-E40790764223}" presName="parentText" presStyleLbl="node1" presStyleIdx="0" presStyleCnt="0">
        <dgm:presLayoutVars>
          <dgm:chMax val="0"/>
          <dgm:bulletEnabled val="1"/>
        </dgm:presLayoutVars>
      </dgm:prSet>
      <dgm:spPr/>
      <dgm:t>
        <a:bodyPr/>
        <a:lstStyle/>
        <a:p>
          <a:endParaRPr lang="en-US"/>
        </a:p>
      </dgm:t>
    </dgm:pt>
    <dgm:pt modelId="{39A73E8E-E179-4DE5-B892-B1F9132FA79C}" type="pres">
      <dgm:prSet presAssocID="{C45349EC-6B24-4372-BFD0-E40790764223}" presName="parentRect" presStyleLbl="alignNode1" presStyleIdx="0" presStyleCnt="2" custLinFactNeighborX="-2160" custLinFactNeighborY="-2288"/>
      <dgm:spPr/>
      <dgm:t>
        <a:bodyPr/>
        <a:lstStyle/>
        <a:p>
          <a:endParaRPr lang="en-US"/>
        </a:p>
      </dgm:t>
    </dgm:pt>
    <dgm:pt modelId="{718EC960-9533-4E89-9842-1526A570CCEA}" type="pres">
      <dgm:prSet presAssocID="{C45349EC-6B24-4372-BFD0-E40790764223}" presName="adorn" presStyleLbl="fgAccFollowNode1" presStyleIdx="0" presStyleCnt="2"/>
      <dgm:spPr>
        <a:blipFill rotWithShape="0">
          <a:blip xmlns:r="http://schemas.openxmlformats.org/officeDocument/2006/relationships" r:embed="rId1"/>
          <a:stretch>
            <a:fillRect/>
          </a:stretch>
        </a:blipFill>
      </dgm:spPr>
    </dgm:pt>
    <dgm:pt modelId="{92A3E45D-C628-4ED4-BF6A-87D39C7D2353}" type="pres">
      <dgm:prSet presAssocID="{B6E6C9E6-E84C-44F6-BEB5-5F92CF3B4524}" presName="sibTrans" presStyleLbl="sibTrans2D1" presStyleIdx="0" presStyleCnt="0"/>
      <dgm:spPr/>
      <dgm:t>
        <a:bodyPr/>
        <a:lstStyle/>
        <a:p>
          <a:endParaRPr lang="en-US"/>
        </a:p>
      </dgm:t>
    </dgm:pt>
    <dgm:pt modelId="{37AEB1E2-35E8-4020-9E33-7FF33EBED644}" type="pres">
      <dgm:prSet presAssocID="{75FCF917-8FF6-466F-83AF-7A80771FE5AB}" presName="compNode" presStyleCnt="0"/>
      <dgm:spPr/>
    </dgm:pt>
    <dgm:pt modelId="{2DC6BFC0-3459-41AA-9CA6-0D9377F10E54}" type="pres">
      <dgm:prSet presAssocID="{75FCF917-8FF6-466F-83AF-7A80771FE5AB}" presName="childRect" presStyleLbl="bgAcc1" presStyleIdx="1" presStyleCnt="2">
        <dgm:presLayoutVars>
          <dgm:bulletEnabled val="1"/>
        </dgm:presLayoutVars>
      </dgm:prSet>
      <dgm:spPr/>
      <dgm:t>
        <a:bodyPr/>
        <a:lstStyle/>
        <a:p>
          <a:endParaRPr lang="en-US"/>
        </a:p>
      </dgm:t>
    </dgm:pt>
    <dgm:pt modelId="{9DBFCF20-790B-4983-9058-1A33B79A2987}" type="pres">
      <dgm:prSet presAssocID="{75FCF917-8FF6-466F-83AF-7A80771FE5AB}" presName="parentText" presStyleLbl="node1" presStyleIdx="0" presStyleCnt="0">
        <dgm:presLayoutVars>
          <dgm:chMax val="0"/>
          <dgm:bulletEnabled val="1"/>
        </dgm:presLayoutVars>
      </dgm:prSet>
      <dgm:spPr/>
      <dgm:t>
        <a:bodyPr/>
        <a:lstStyle/>
        <a:p>
          <a:endParaRPr lang="en-US"/>
        </a:p>
      </dgm:t>
    </dgm:pt>
    <dgm:pt modelId="{CD47362C-C837-498C-B8A2-38298E46CC4D}" type="pres">
      <dgm:prSet presAssocID="{75FCF917-8FF6-466F-83AF-7A80771FE5AB}" presName="parentRect" presStyleLbl="alignNode1" presStyleIdx="1" presStyleCnt="2"/>
      <dgm:spPr/>
      <dgm:t>
        <a:bodyPr/>
        <a:lstStyle/>
        <a:p>
          <a:endParaRPr lang="en-US"/>
        </a:p>
      </dgm:t>
    </dgm:pt>
    <dgm:pt modelId="{21BCB637-F54C-44B1-84CF-4F773D3173F1}" type="pres">
      <dgm:prSet presAssocID="{75FCF917-8FF6-466F-83AF-7A80771FE5AB}" presName="adorn" presStyleLbl="fgAccFollowNode1" presStyleIdx="1" presStyleCnt="2"/>
      <dgm:spPr>
        <a:blipFill rotWithShape="0">
          <a:blip xmlns:r="http://schemas.openxmlformats.org/officeDocument/2006/relationships" r:embed="rId2"/>
          <a:stretch>
            <a:fillRect/>
          </a:stretch>
        </a:blipFill>
      </dgm:spPr>
    </dgm:pt>
  </dgm:ptLst>
  <dgm:cxnLst>
    <dgm:cxn modelId="{45F038E3-43E3-47BA-88EB-A4AF7914F45C}" srcId="{75FCF917-8FF6-466F-83AF-7A80771FE5AB}" destId="{0852E609-850F-4BC4-AC9B-85CF8D28B299}" srcOrd="0" destOrd="0" parTransId="{4292907B-AA5E-4F17-97F3-FAF81AF7BBD7}" sibTransId="{1C52BEB9-D4B0-4575-829F-197CF21CC7B4}"/>
    <dgm:cxn modelId="{32D3B63A-5461-4991-86AD-720BD27C0278}" type="presOf" srcId="{75FCF917-8FF6-466F-83AF-7A80771FE5AB}" destId="{CD47362C-C837-498C-B8A2-38298E46CC4D}" srcOrd="1" destOrd="0" presId="urn:microsoft.com/office/officeart/2005/8/layout/bList2#1"/>
    <dgm:cxn modelId="{B1870BB2-56C0-49D1-8111-FC950B3BACD9}" type="presOf" srcId="{75FCF917-8FF6-466F-83AF-7A80771FE5AB}" destId="{9DBFCF20-790B-4983-9058-1A33B79A2987}" srcOrd="0" destOrd="0" presId="urn:microsoft.com/office/officeart/2005/8/layout/bList2#1"/>
    <dgm:cxn modelId="{BAB0775A-BBB6-4FAF-A431-87C3DBFA5D6F}" type="presOf" srcId="{B6E6C9E6-E84C-44F6-BEB5-5F92CF3B4524}" destId="{92A3E45D-C628-4ED4-BF6A-87D39C7D2353}" srcOrd="0" destOrd="0" presId="urn:microsoft.com/office/officeart/2005/8/layout/bList2#1"/>
    <dgm:cxn modelId="{6849D453-0621-4206-953C-F5278BD6260E}" type="presOf" srcId="{0852E609-850F-4BC4-AC9B-85CF8D28B299}" destId="{2DC6BFC0-3459-41AA-9CA6-0D9377F10E54}" srcOrd="0" destOrd="0" presId="urn:microsoft.com/office/officeart/2005/8/layout/bList2#1"/>
    <dgm:cxn modelId="{54CB1996-D310-4B7F-BA27-9EC4E7A2A89D}" srcId="{E3634B66-DE6C-4435-9016-525DE1D243B3}" destId="{C45349EC-6B24-4372-BFD0-E40790764223}" srcOrd="0" destOrd="0" parTransId="{2E4A2C8A-BC11-4689-8598-08226877F0BD}" sibTransId="{B6E6C9E6-E84C-44F6-BEB5-5F92CF3B4524}"/>
    <dgm:cxn modelId="{56D52774-403C-4C71-9D12-7CE1D4E601FD}" type="presOf" srcId="{E3634B66-DE6C-4435-9016-525DE1D243B3}" destId="{5ED0AD58-2CE5-425C-AFB8-2B2D4ED2646C}" srcOrd="0" destOrd="0" presId="urn:microsoft.com/office/officeart/2005/8/layout/bList2#1"/>
    <dgm:cxn modelId="{02C06C37-F6EE-4DBE-A629-91A095814820}" type="presOf" srcId="{E90EC5DF-406D-4B7F-A302-1E106F803603}" destId="{281CE6DC-729D-48DB-827C-13CAD59B340A}" srcOrd="0" destOrd="0" presId="urn:microsoft.com/office/officeart/2005/8/layout/bList2#1"/>
    <dgm:cxn modelId="{DCD13CAE-D454-4E0C-98B6-A31CD535B4A4}" type="presOf" srcId="{C45349EC-6B24-4372-BFD0-E40790764223}" destId="{E3176FA5-C707-4D6D-B569-ED647914A143}" srcOrd="0" destOrd="0" presId="urn:microsoft.com/office/officeart/2005/8/layout/bList2#1"/>
    <dgm:cxn modelId="{BF4D0B47-5817-4FF0-83EF-653F16CB6FA0}" type="presOf" srcId="{C45349EC-6B24-4372-BFD0-E40790764223}" destId="{39A73E8E-E179-4DE5-B892-B1F9132FA79C}" srcOrd="1" destOrd="0" presId="urn:microsoft.com/office/officeart/2005/8/layout/bList2#1"/>
    <dgm:cxn modelId="{910A7712-B397-4D2A-B891-53A5E7B3BD9D}" srcId="{C45349EC-6B24-4372-BFD0-E40790764223}" destId="{E90EC5DF-406D-4B7F-A302-1E106F803603}" srcOrd="0" destOrd="0" parTransId="{87C4EEFD-2299-4251-B032-CC4CA41C62E7}" sibTransId="{30C9C256-B66B-4377-8E92-A4BCFE276BE4}"/>
    <dgm:cxn modelId="{835F074A-008F-499C-9451-A645EAFCCAD4}" srcId="{E3634B66-DE6C-4435-9016-525DE1D243B3}" destId="{75FCF917-8FF6-466F-83AF-7A80771FE5AB}" srcOrd="1" destOrd="0" parTransId="{95FB4B37-8664-4D06-BA26-183B86D2F048}" sibTransId="{1287B5BA-89FF-405A-B145-8BE1ABBA5783}"/>
    <dgm:cxn modelId="{A1A0A597-42E6-4E1A-862A-35F8CE7585AE}" type="presParOf" srcId="{5ED0AD58-2CE5-425C-AFB8-2B2D4ED2646C}" destId="{57109140-9AD2-4244-8106-371386C35BC5}" srcOrd="0" destOrd="0" presId="urn:microsoft.com/office/officeart/2005/8/layout/bList2#1"/>
    <dgm:cxn modelId="{BBC6388A-970A-456B-980D-7EB9CB7F29E3}" type="presParOf" srcId="{57109140-9AD2-4244-8106-371386C35BC5}" destId="{281CE6DC-729D-48DB-827C-13CAD59B340A}" srcOrd="0" destOrd="0" presId="urn:microsoft.com/office/officeart/2005/8/layout/bList2#1"/>
    <dgm:cxn modelId="{C7342A96-8A2F-47D3-8EB4-449A0EBC58F5}" type="presParOf" srcId="{57109140-9AD2-4244-8106-371386C35BC5}" destId="{E3176FA5-C707-4D6D-B569-ED647914A143}" srcOrd="1" destOrd="0" presId="urn:microsoft.com/office/officeart/2005/8/layout/bList2#1"/>
    <dgm:cxn modelId="{A1FAF799-53D8-430C-803A-BE3E6263BD10}" type="presParOf" srcId="{57109140-9AD2-4244-8106-371386C35BC5}" destId="{39A73E8E-E179-4DE5-B892-B1F9132FA79C}" srcOrd="2" destOrd="0" presId="urn:microsoft.com/office/officeart/2005/8/layout/bList2#1"/>
    <dgm:cxn modelId="{78C5C8A4-1761-42C3-94B8-CB4FFBC64F13}" type="presParOf" srcId="{57109140-9AD2-4244-8106-371386C35BC5}" destId="{718EC960-9533-4E89-9842-1526A570CCEA}" srcOrd="3" destOrd="0" presId="urn:microsoft.com/office/officeart/2005/8/layout/bList2#1"/>
    <dgm:cxn modelId="{EDD38070-484A-4924-80EB-956F16D184D6}" type="presParOf" srcId="{5ED0AD58-2CE5-425C-AFB8-2B2D4ED2646C}" destId="{92A3E45D-C628-4ED4-BF6A-87D39C7D2353}" srcOrd="1" destOrd="0" presId="urn:microsoft.com/office/officeart/2005/8/layout/bList2#1"/>
    <dgm:cxn modelId="{836338A6-FD71-46AE-9A40-7285AA9F634F}" type="presParOf" srcId="{5ED0AD58-2CE5-425C-AFB8-2B2D4ED2646C}" destId="{37AEB1E2-35E8-4020-9E33-7FF33EBED644}" srcOrd="2" destOrd="0" presId="urn:microsoft.com/office/officeart/2005/8/layout/bList2#1"/>
    <dgm:cxn modelId="{936AA9ED-CAD0-4AE9-8939-5B80E34B77EB}" type="presParOf" srcId="{37AEB1E2-35E8-4020-9E33-7FF33EBED644}" destId="{2DC6BFC0-3459-41AA-9CA6-0D9377F10E54}" srcOrd="0" destOrd="0" presId="urn:microsoft.com/office/officeart/2005/8/layout/bList2#1"/>
    <dgm:cxn modelId="{0B87755B-DF57-40F1-B99E-FE26CB477A07}" type="presParOf" srcId="{37AEB1E2-35E8-4020-9E33-7FF33EBED644}" destId="{9DBFCF20-790B-4983-9058-1A33B79A2987}" srcOrd="1" destOrd="0" presId="urn:microsoft.com/office/officeart/2005/8/layout/bList2#1"/>
    <dgm:cxn modelId="{0A9488E1-46B9-401C-B986-657DEA9D63DD}" type="presParOf" srcId="{37AEB1E2-35E8-4020-9E33-7FF33EBED644}" destId="{CD47362C-C837-498C-B8A2-38298E46CC4D}" srcOrd="2" destOrd="0" presId="urn:microsoft.com/office/officeart/2005/8/layout/bList2#1"/>
    <dgm:cxn modelId="{BEC620B1-A89A-4150-A7ED-F66A9656DF1F}" type="presParOf" srcId="{37AEB1E2-35E8-4020-9E33-7FF33EBED644}" destId="{21BCB637-F54C-44B1-84CF-4F773D3173F1}" srcOrd="3" destOrd="0" presId="urn:microsoft.com/office/officeart/2005/8/layout/b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B8D95C-5BE9-463A-B80B-6C8248A69BA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23D40566-D975-4224-BCCB-F4883206F4FD}">
      <dgm:prSet phldrT="[Text]"/>
      <dgm:spPr>
        <a:solidFill>
          <a:schemeClr val="bg1"/>
        </a:solidFill>
        <a:ln>
          <a:solidFill>
            <a:srgbClr val="800000"/>
          </a:solidFill>
        </a:ln>
      </dgm:spPr>
      <dgm:t>
        <a:bodyPr/>
        <a:lstStyle/>
        <a:p>
          <a:r>
            <a:rPr lang="en-US" dirty="0" smtClean="0">
              <a:solidFill>
                <a:schemeClr val="tx1"/>
              </a:solidFill>
              <a:latin typeface="Adobe Garamond Pro"/>
            </a:rPr>
            <a:t>Income</a:t>
          </a:r>
          <a:endParaRPr lang="en-US" dirty="0">
            <a:solidFill>
              <a:schemeClr val="tx1"/>
            </a:solidFill>
            <a:latin typeface="Adobe Garamond Pro"/>
          </a:endParaRPr>
        </a:p>
      </dgm:t>
    </dgm:pt>
    <dgm:pt modelId="{88D34CC9-D45B-41FA-B03B-F7508B802BCA}" type="parTrans" cxnId="{6E1A4441-5CD2-436F-A7B6-953E9D3724EF}">
      <dgm:prSet/>
      <dgm:spPr/>
      <dgm:t>
        <a:bodyPr/>
        <a:lstStyle/>
        <a:p>
          <a:endParaRPr lang="en-US"/>
        </a:p>
      </dgm:t>
    </dgm:pt>
    <dgm:pt modelId="{6F4D0405-94C4-4D04-83CD-48B6B280610C}" type="sibTrans" cxnId="{6E1A4441-5CD2-436F-A7B6-953E9D3724EF}">
      <dgm:prSet/>
      <dgm:spPr>
        <a:solidFill>
          <a:schemeClr val="bg1">
            <a:lumMod val="85000"/>
          </a:schemeClr>
        </a:solidFill>
        <a:ln w="38100" cap="sq" cmpd="sng">
          <a:solidFill>
            <a:srgbClr val="800000"/>
          </a:solidFill>
        </a:ln>
      </dgm:spPr>
      <dgm:t>
        <a:bodyPr/>
        <a:lstStyle/>
        <a:p>
          <a:endParaRPr lang="en-US" dirty="0"/>
        </a:p>
      </dgm:t>
    </dgm:pt>
    <dgm:pt modelId="{1693C204-DA80-490C-A5D4-8A10CCABA699}">
      <dgm:prSet phldrT="[Text]"/>
      <dgm:spPr>
        <a:solidFill>
          <a:srgbClr val="800000"/>
        </a:solidFill>
        <a:ln>
          <a:solidFill>
            <a:srgbClr val="800000"/>
          </a:solidFill>
        </a:ln>
      </dgm:spPr>
      <dgm:t>
        <a:bodyPr/>
        <a:lstStyle/>
        <a:p>
          <a:r>
            <a:rPr lang="en-US" dirty="0" smtClean="0">
              <a:solidFill>
                <a:schemeClr val="bg1"/>
              </a:solidFill>
              <a:latin typeface="Adobe Garamond Pro"/>
            </a:rPr>
            <a:t>Salary/Wages</a:t>
          </a:r>
          <a:endParaRPr lang="en-US" dirty="0">
            <a:solidFill>
              <a:schemeClr val="bg1"/>
            </a:solidFill>
            <a:latin typeface="Adobe Garamond Pro"/>
          </a:endParaRPr>
        </a:p>
      </dgm:t>
    </dgm:pt>
    <dgm:pt modelId="{57D91737-4746-49CD-B763-66BB8CAB15BD}" type="parTrans" cxnId="{DE37CA14-5909-4DB3-B433-68EB3D48FBDE}">
      <dgm:prSet/>
      <dgm:spPr/>
      <dgm:t>
        <a:bodyPr/>
        <a:lstStyle/>
        <a:p>
          <a:endParaRPr lang="en-US"/>
        </a:p>
      </dgm:t>
    </dgm:pt>
    <dgm:pt modelId="{8D479FA9-5D64-4438-8770-733F66E11FFB}" type="sibTrans" cxnId="{DE37CA14-5909-4DB3-B433-68EB3D48FBDE}">
      <dgm:prSet/>
      <dgm:spPr/>
      <dgm:t>
        <a:bodyPr/>
        <a:lstStyle/>
        <a:p>
          <a:endParaRPr lang="en-US"/>
        </a:p>
      </dgm:t>
    </dgm:pt>
    <dgm:pt modelId="{8B87968B-7B1A-4795-B09A-5209D81D0019}">
      <dgm:prSet phldrT="[Text]"/>
      <dgm:spPr>
        <a:solidFill>
          <a:srgbClr val="800000"/>
        </a:solidFill>
        <a:ln>
          <a:solidFill>
            <a:srgbClr val="800000"/>
          </a:solidFill>
        </a:ln>
      </dgm:spPr>
      <dgm:t>
        <a:bodyPr/>
        <a:lstStyle/>
        <a:p>
          <a:r>
            <a:rPr lang="en-US" dirty="0" smtClean="0">
              <a:solidFill>
                <a:schemeClr val="bg1"/>
              </a:solidFill>
              <a:latin typeface="Adobe Garamond Pro"/>
            </a:rPr>
            <a:t>Independent Wages</a:t>
          </a:r>
          <a:endParaRPr lang="en-US" dirty="0">
            <a:solidFill>
              <a:schemeClr val="bg1"/>
            </a:solidFill>
            <a:latin typeface="Adobe Garamond Pro"/>
          </a:endParaRPr>
        </a:p>
      </dgm:t>
    </dgm:pt>
    <dgm:pt modelId="{A51E05E3-C9F4-448E-91B4-1E0907BBBED3}" type="parTrans" cxnId="{1E78F614-BD0D-45E5-BA09-C8B7391AB6E3}">
      <dgm:prSet/>
      <dgm:spPr/>
      <dgm:t>
        <a:bodyPr/>
        <a:lstStyle/>
        <a:p>
          <a:endParaRPr lang="en-US"/>
        </a:p>
      </dgm:t>
    </dgm:pt>
    <dgm:pt modelId="{E8F4A703-E012-4C9A-A5DC-43D37647C979}" type="sibTrans" cxnId="{1E78F614-BD0D-45E5-BA09-C8B7391AB6E3}">
      <dgm:prSet/>
      <dgm:spPr/>
      <dgm:t>
        <a:bodyPr/>
        <a:lstStyle/>
        <a:p>
          <a:endParaRPr lang="en-US"/>
        </a:p>
      </dgm:t>
    </dgm:pt>
    <dgm:pt modelId="{EF8C4843-5D37-4CE9-B772-8AD8D594C90A}">
      <dgm:prSet phldrT="[Text]"/>
      <dgm:spPr>
        <a:solidFill>
          <a:schemeClr val="bg1"/>
        </a:solidFill>
        <a:ln>
          <a:solidFill>
            <a:srgbClr val="800000"/>
          </a:solidFill>
        </a:ln>
      </dgm:spPr>
      <dgm:t>
        <a:bodyPr/>
        <a:lstStyle/>
        <a:p>
          <a:r>
            <a:rPr lang="en-US" dirty="0" smtClean="0">
              <a:solidFill>
                <a:schemeClr val="tx1"/>
              </a:solidFill>
              <a:latin typeface="Adobe Garamond Pro"/>
            </a:rPr>
            <a:t>Tax Payments</a:t>
          </a:r>
          <a:endParaRPr lang="en-US" dirty="0">
            <a:solidFill>
              <a:schemeClr val="tx1"/>
            </a:solidFill>
            <a:latin typeface="Adobe Garamond Pro"/>
          </a:endParaRPr>
        </a:p>
      </dgm:t>
    </dgm:pt>
    <dgm:pt modelId="{6B1AB08F-CB0B-4F79-A410-EB6497AE8B44}" type="parTrans" cxnId="{98981893-D433-4FA7-A6CD-4402CF108FCC}">
      <dgm:prSet/>
      <dgm:spPr/>
      <dgm:t>
        <a:bodyPr/>
        <a:lstStyle/>
        <a:p>
          <a:endParaRPr lang="en-US"/>
        </a:p>
      </dgm:t>
    </dgm:pt>
    <dgm:pt modelId="{1489B820-81B6-4D28-AF67-67BA93531DE1}" type="sibTrans" cxnId="{98981893-D433-4FA7-A6CD-4402CF108FCC}">
      <dgm:prSet/>
      <dgm:spPr>
        <a:solidFill>
          <a:schemeClr val="bg1">
            <a:lumMod val="85000"/>
          </a:schemeClr>
        </a:solidFill>
        <a:ln w="38100">
          <a:solidFill>
            <a:srgbClr val="800000"/>
          </a:solidFill>
        </a:ln>
      </dgm:spPr>
      <dgm:t>
        <a:bodyPr/>
        <a:lstStyle/>
        <a:p>
          <a:endParaRPr lang="en-US" dirty="0"/>
        </a:p>
      </dgm:t>
    </dgm:pt>
    <dgm:pt modelId="{69DB6188-5EA4-4280-93E6-3A878D05674C}">
      <dgm:prSet phldrT="[Text]"/>
      <dgm:spPr>
        <a:solidFill>
          <a:srgbClr val="800000"/>
        </a:solidFill>
        <a:ln>
          <a:solidFill>
            <a:srgbClr val="800000"/>
          </a:solidFill>
        </a:ln>
      </dgm:spPr>
      <dgm:t>
        <a:bodyPr/>
        <a:lstStyle/>
        <a:p>
          <a:r>
            <a:rPr lang="en-US" dirty="0" smtClean="0">
              <a:solidFill>
                <a:schemeClr val="bg1"/>
              </a:solidFill>
              <a:latin typeface="Adobe Garamond Pro"/>
            </a:rPr>
            <a:t>Withheld from payments</a:t>
          </a:r>
          <a:endParaRPr lang="en-US" dirty="0">
            <a:solidFill>
              <a:schemeClr val="bg1"/>
            </a:solidFill>
            <a:latin typeface="Adobe Garamond Pro"/>
          </a:endParaRPr>
        </a:p>
      </dgm:t>
    </dgm:pt>
    <dgm:pt modelId="{04C9F441-ECE6-4560-867F-2BEBCD1227EF}" type="parTrans" cxnId="{2D8F6F0E-14EA-4082-A90E-D3E2B5F301C1}">
      <dgm:prSet/>
      <dgm:spPr/>
      <dgm:t>
        <a:bodyPr/>
        <a:lstStyle/>
        <a:p>
          <a:endParaRPr lang="en-US"/>
        </a:p>
      </dgm:t>
    </dgm:pt>
    <dgm:pt modelId="{68D8E1A8-3035-4511-888B-5A63AE3BA97F}" type="sibTrans" cxnId="{2D8F6F0E-14EA-4082-A90E-D3E2B5F301C1}">
      <dgm:prSet/>
      <dgm:spPr/>
      <dgm:t>
        <a:bodyPr/>
        <a:lstStyle/>
        <a:p>
          <a:endParaRPr lang="en-US"/>
        </a:p>
      </dgm:t>
    </dgm:pt>
    <dgm:pt modelId="{C399B75C-D745-4D56-8824-E2EA564CC342}">
      <dgm:prSet phldrT="[Text]"/>
      <dgm:spPr>
        <a:solidFill>
          <a:srgbClr val="800000"/>
        </a:solidFill>
        <a:ln>
          <a:solidFill>
            <a:srgbClr val="800000"/>
          </a:solidFill>
        </a:ln>
      </dgm:spPr>
      <dgm:t>
        <a:bodyPr/>
        <a:lstStyle/>
        <a:p>
          <a:r>
            <a:rPr lang="en-US" dirty="0" smtClean="0">
              <a:solidFill>
                <a:schemeClr val="bg1"/>
              </a:solidFill>
              <a:latin typeface="Adobe Garamond Pro"/>
            </a:rPr>
            <a:t>Estimated tax payments</a:t>
          </a:r>
          <a:endParaRPr lang="en-US" dirty="0">
            <a:solidFill>
              <a:schemeClr val="bg1"/>
            </a:solidFill>
            <a:latin typeface="Adobe Garamond Pro"/>
          </a:endParaRPr>
        </a:p>
      </dgm:t>
    </dgm:pt>
    <dgm:pt modelId="{1A20B9CE-F38D-42AD-847A-8AD60CFAE98A}" type="parTrans" cxnId="{9E29699B-9811-4D0D-971C-C3EA8C498530}">
      <dgm:prSet/>
      <dgm:spPr/>
      <dgm:t>
        <a:bodyPr/>
        <a:lstStyle/>
        <a:p>
          <a:endParaRPr lang="en-US"/>
        </a:p>
      </dgm:t>
    </dgm:pt>
    <dgm:pt modelId="{3C9AA60B-178F-467B-B5E6-91A49A0F6692}" type="sibTrans" cxnId="{9E29699B-9811-4D0D-971C-C3EA8C498530}">
      <dgm:prSet/>
      <dgm:spPr/>
      <dgm:t>
        <a:bodyPr/>
        <a:lstStyle/>
        <a:p>
          <a:endParaRPr lang="en-US"/>
        </a:p>
      </dgm:t>
    </dgm:pt>
    <dgm:pt modelId="{8D8DFA9F-A1F1-4CD9-B274-8E2F9C4A3584}">
      <dgm:prSet phldrT="[Text]"/>
      <dgm:spPr>
        <a:solidFill>
          <a:schemeClr val="bg1"/>
        </a:solidFill>
        <a:ln>
          <a:solidFill>
            <a:srgbClr val="800000"/>
          </a:solidFill>
        </a:ln>
      </dgm:spPr>
      <dgm:t>
        <a:bodyPr/>
        <a:lstStyle/>
        <a:p>
          <a:r>
            <a:rPr lang="en-US" dirty="0" smtClean="0">
              <a:solidFill>
                <a:schemeClr val="tx1"/>
              </a:solidFill>
              <a:latin typeface="Adobe Garamond Pro"/>
            </a:rPr>
            <a:t>Tax Return</a:t>
          </a:r>
          <a:endParaRPr lang="en-US" dirty="0">
            <a:solidFill>
              <a:schemeClr val="tx1"/>
            </a:solidFill>
            <a:latin typeface="Adobe Garamond Pro"/>
          </a:endParaRPr>
        </a:p>
      </dgm:t>
    </dgm:pt>
    <dgm:pt modelId="{5F7F0240-A02D-400E-80B9-90F3FD4D940C}" type="parTrans" cxnId="{0C83594F-9ABE-4EA1-B6F7-FD3119827899}">
      <dgm:prSet/>
      <dgm:spPr/>
      <dgm:t>
        <a:bodyPr/>
        <a:lstStyle/>
        <a:p>
          <a:endParaRPr lang="en-US"/>
        </a:p>
      </dgm:t>
    </dgm:pt>
    <dgm:pt modelId="{FBBB810E-1B30-4F8F-98E3-55EB39B068C8}" type="sibTrans" cxnId="{0C83594F-9ABE-4EA1-B6F7-FD3119827899}">
      <dgm:prSet/>
      <dgm:spPr/>
      <dgm:t>
        <a:bodyPr/>
        <a:lstStyle/>
        <a:p>
          <a:endParaRPr lang="en-US"/>
        </a:p>
      </dgm:t>
    </dgm:pt>
    <dgm:pt modelId="{C9B94BAF-4E0A-4D1B-8D06-E43E69CB8483}">
      <dgm:prSet phldrT="[Text]"/>
      <dgm:spPr>
        <a:solidFill>
          <a:srgbClr val="800000"/>
        </a:solidFill>
        <a:ln>
          <a:solidFill>
            <a:srgbClr val="800000"/>
          </a:solidFill>
        </a:ln>
      </dgm:spPr>
      <dgm:t>
        <a:bodyPr/>
        <a:lstStyle/>
        <a:p>
          <a:r>
            <a:rPr lang="en-US" dirty="0" smtClean="0">
              <a:solidFill>
                <a:schemeClr val="bg1"/>
              </a:solidFill>
              <a:latin typeface="Adobe Garamond Pro"/>
            </a:rPr>
            <a:t>File a yearend tax return to reconcile the total (annual) income earned and the taxes already paid</a:t>
          </a:r>
          <a:endParaRPr lang="en-US" dirty="0">
            <a:solidFill>
              <a:schemeClr val="bg1"/>
            </a:solidFill>
            <a:latin typeface="Adobe Garamond Pro"/>
          </a:endParaRPr>
        </a:p>
      </dgm:t>
    </dgm:pt>
    <dgm:pt modelId="{E8A142E5-EE18-4743-80F3-6224AA5AD5C2}" type="parTrans" cxnId="{C22B1EDF-4597-47DA-8088-861522A78190}">
      <dgm:prSet/>
      <dgm:spPr/>
      <dgm:t>
        <a:bodyPr/>
        <a:lstStyle/>
        <a:p>
          <a:endParaRPr lang="en-US"/>
        </a:p>
      </dgm:t>
    </dgm:pt>
    <dgm:pt modelId="{649FBF47-20BB-487A-BCB2-AF6A0E8DC758}" type="sibTrans" cxnId="{C22B1EDF-4597-47DA-8088-861522A78190}">
      <dgm:prSet/>
      <dgm:spPr/>
      <dgm:t>
        <a:bodyPr/>
        <a:lstStyle/>
        <a:p>
          <a:endParaRPr lang="en-US"/>
        </a:p>
      </dgm:t>
    </dgm:pt>
    <dgm:pt modelId="{179C2A89-A426-4ABE-B18F-E20B0E37DDCE}">
      <dgm:prSet phldrT="[Text]"/>
      <dgm:spPr>
        <a:solidFill>
          <a:srgbClr val="800000"/>
        </a:solidFill>
        <a:ln>
          <a:solidFill>
            <a:srgbClr val="800000"/>
          </a:solidFill>
        </a:ln>
      </dgm:spPr>
      <dgm:t>
        <a:bodyPr/>
        <a:lstStyle/>
        <a:p>
          <a:r>
            <a:rPr lang="en-US" dirty="0" smtClean="0">
              <a:solidFill>
                <a:schemeClr val="bg1"/>
              </a:solidFill>
              <a:latin typeface="Adobe Garamond Pro"/>
            </a:rPr>
            <a:t>Compensation</a:t>
          </a:r>
          <a:endParaRPr lang="en-US" dirty="0">
            <a:solidFill>
              <a:schemeClr val="bg1"/>
            </a:solidFill>
            <a:latin typeface="Adobe Garamond Pro"/>
          </a:endParaRPr>
        </a:p>
      </dgm:t>
    </dgm:pt>
    <dgm:pt modelId="{1A11509C-53EC-4D60-9DCA-0F8CA6925784}" type="parTrans" cxnId="{81740988-E5B9-4D53-A6C5-254BD4CC6D6E}">
      <dgm:prSet/>
      <dgm:spPr/>
      <dgm:t>
        <a:bodyPr/>
        <a:lstStyle/>
        <a:p>
          <a:endParaRPr lang="en-US"/>
        </a:p>
      </dgm:t>
    </dgm:pt>
    <dgm:pt modelId="{6BD3F44B-C4AD-476C-9520-52E5A3CE38A2}" type="sibTrans" cxnId="{81740988-E5B9-4D53-A6C5-254BD4CC6D6E}">
      <dgm:prSet/>
      <dgm:spPr/>
      <dgm:t>
        <a:bodyPr/>
        <a:lstStyle/>
        <a:p>
          <a:endParaRPr lang="en-US"/>
        </a:p>
      </dgm:t>
    </dgm:pt>
    <dgm:pt modelId="{7BBBCF68-2320-43BE-B31C-D044DCD11FBF}">
      <dgm:prSet phldrT="[Text]"/>
      <dgm:spPr>
        <a:solidFill>
          <a:srgbClr val="800000"/>
        </a:solidFill>
        <a:ln>
          <a:solidFill>
            <a:srgbClr val="800000"/>
          </a:solidFill>
        </a:ln>
      </dgm:spPr>
      <dgm:t>
        <a:bodyPr/>
        <a:lstStyle/>
        <a:p>
          <a:r>
            <a:rPr lang="en-US" dirty="0" smtClean="0">
              <a:solidFill>
                <a:schemeClr val="bg1"/>
              </a:solidFill>
              <a:latin typeface="Adobe Garamond Pro"/>
            </a:rPr>
            <a:t>Scholarship Stipend</a:t>
          </a:r>
          <a:endParaRPr lang="en-US" dirty="0">
            <a:solidFill>
              <a:schemeClr val="bg1"/>
            </a:solidFill>
            <a:latin typeface="Adobe Garamond Pro"/>
          </a:endParaRPr>
        </a:p>
      </dgm:t>
    </dgm:pt>
    <dgm:pt modelId="{3C6DE809-1189-491F-89B2-95C3FC8322CB}" type="parTrans" cxnId="{E1D23221-3284-4D7A-A4F3-F6F1F1B3BADB}">
      <dgm:prSet/>
      <dgm:spPr/>
      <dgm:t>
        <a:bodyPr/>
        <a:lstStyle/>
        <a:p>
          <a:endParaRPr lang="en-US"/>
        </a:p>
      </dgm:t>
    </dgm:pt>
    <dgm:pt modelId="{60994506-D3E7-4E74-8F1B-E02AADF7CC0E}" type="sibTrans" cxnId="{E1D23221-3284-4D7A-A4F3-F6F1F1B3BADB}">
      <dgm:prSet/>
      <dgm:spPr/>
      <dgm:t>
        <a:bodyPr/>
        <a:lstStyle/>
        <a:p>
          <a:endParaRPr lang="en-US"/>
        </a:p>
      </dgm:t>
    </dgm:pt>
    <dgm:pt modelId="{21A15CEA-9579-4E83-9710-212D6DC899CD}">
      <dgm:prSet phldrT="[Text]"/>
      <dgm:spPr>
        <a:solidFill>
          <a:srgbClr val="800000"/>
        </a:solidFill>
        <a:ln>
          <a:solidFill>
            <a:srgbClr val="800000"/>
          </a:solidFill>
        </a:ln>
      </dgm:spPr>
      <dgm:t>
        <a:bodyPr/>
        <a:lstStyle/>
        <a:p>
          <a:r>
            <a:rPr lang="en-US" dirty="0" smtClean="0">
              <a:solidFill>
                <a:schemeClr val="bg1"/>
              </a:solidFill>
              <a:latin typeface="Adobe Garamond Pro"/>
            </a:rPr>
            <a:t>Fellowship</a:t>
          </a:r>
          <a:endParaRPr lang="en-US" dirty="0">
            <a:solidFill>
              <a:schemeClr val="bg1"/>
            </a:solidFill>
            <a:latin typeface="Adobe Garamond Pro"/>
          </a:endParaRPr>
        </a:p>
      </dgm:t>
    </dgm:pt>
    <dgm:pt modelId="{22EF4E53-DF92-4CF6-9AA4-E89AC67AA329}" type="parTrans" cxnId="{C602C3EF-FD4B-4391-B48E-8064F31BA5C8}">
      <dgm:prSet/>
      <dgm:spPr/>
      <dgm:t>
        <a:bodyPr/>
        <a:lstStyle/>
        <a:p>
          <a:endParaRPr lang="en-US"/>
        </a:p>
      </dgm:t>
    </dgm:pt>
    <dgm:pt modelId="{F6FF1B56-6BD9-4BF1-BEC1-12E67C1D7E27}" type="sibTrans" cxnId="{C602C3EF-FD4B-4391-B48E-8064F31BA5C8}">
      <dgm:prSet/>
      <dgm:spPr/>
      <dgm:t>
        <a:bodyPr/>
        <a:lstStyle/>
        <a:p>
          <a:endParaRPr lang="en-US"/>
        </a:p>
      </dgm:t>
    </dgm:pt>
    <dgm:pt modelId="{73ED68C7-E8DF-47FB-A810-40104BAACB19}" type="pres">
      <dgm:prSet presAssocID="{90B8D95C-5BE9-463A-B80B-6C8248A69BA8}" presName="Name0" presStyleCnt="0">
        <dgm:presLayoutVars>
          <dgm:dir/>
          <dgm:animLvl val="lvl"/>
          <dgm:resizeHandles val="exact"/>
        </dgm:presLayoutVars>
      </dgm:prSet>
      <dgm:spPr/>
      <dgm:t>
        <a:bodyPr/>
        <a:lstStyle/>
        <a:p>
          <a:endParaRPr lang="en-US"/>
        </a:p>
      </dgm:t>
    </dgm:pt>
    <dgm:pt modelId="{A61F1272-DC85-491B-9FDD-6A5C435C3088}" type="pres">
      <dgm:prSet presAssocID="{90B8D95C-5BE9-463A-B80B-6C8248A69BA8}" presName="tSp" presStyleCnt="0"/>
      <dgm:spPr/>
    </dgm:pt>
    <dgm:pt modelId="{2C07B9AD-BA6E-49B5-B202-48F46F4B450E}" type="pres">
      <dgm:prSet presAssocID="{90B8D95C-5BE9-463A-B80B-6C8248A69BA8}" presName="bSp" presStyleCnt="0"/>
      <dgm:spPr/>
    </dgm:pt>
    <dgm:pt modelId="{6A6391B9-988E-4664-B91B-A51220727E7F}" type="pres">
      <dgm:prSet presAssocID="{90B8D95C-5BE9-463A-B80B-6C8248A69BA8}" presName="process" presStyleCnt="0"/>
      <dgm:spPr/>
    </dgm:pt>
    <dgm:pt modelId="{1793CFCA-F85F-4956-921C-1C3D04767525}" type="pres">
      <dgm:prSet presAssocID="{23D40566-D975-4224-BCCB-F4883206F4FD}" presName="composite1" presStyleCnt="0"/>
      <dgm:spPr/>
    </dgm:pt>
    <dgm:pt modelId="{01538A93-EF47-4969-9276-FDD1EA0C224A}" type="pres">
      <dgm:prSet presAssocID="{23D40566-D975-4224-BCCB-F4883206F4FD}" presName="dummyNode1" presStyleLbl="node1" presStyleIdx="0" presStyleCnt="3"/>
      <dgm:spPr/>
    </dgm:pt>
    <dgm:pt modelId="{91E6E8E5-2243-4748-A0AA-92A72B344450}" type="pres">
      <dgm:prSet presAssocID="{23D40566-D975-4224-BCCB-F4883206F4FD}" presName="childNode1" presStyleLbl="bgAcc1" presStyleIdx="0" presStyleCnt="3">
        <dgm:presLayoutVars>
          <dgm:bulletEnabled val="1"/>
        </dgm:presLayoutVars>
      </dgm:prSet>
      <dgm:spPr/>
      <dgm:t>
        <a:bodyPr/>
        <a:lstStyle/>
        <a:p>
          <a:endParaRPr lang="en-US"/>
        </a:p>
      </dgm:t>
    </dgm:pt>
    <dgm:pt modelId="{3D49E525-0990-47D6-BBFE-13C5E260FB81}" type="pres">
      <dgm:prSet presAssocID="{23D40566-D975-4224-BCCB-F4883206F4FD}" presName="childNode1tx" presStyleLbl="bgAcc1" presStyleIdx="0" presStyleCnt="3">
        <dgm:presLayoutVars>
          <dgm:bulletEnabled val="1"/>
        </dgm:presLayoutVars>
      </dgm:prSet>
      <dgm:spPr/>
      <dgm:t>
        <a:bodyPr/>
        <a:lstStyle/>
        <a:p>
          <a:endParaRPr lang="en-US"/>
        </a:p>
      </dgm:t>
    </dgm:pt>
    <dgm:pt modelId="{2C7C661F-D15D-4CCD-8D05-6594DBA5E05F}" type="pres">
      <dgm:prSet presAssocID="{23D40566-D975-4224-BCCB-F4883206F4FD}" presName="parentNode1" presStyleLbl="node1" presStyleIdx="0" presStyleCnt="3" custLinFactNeighborX="1027" custLinFactNeighborY="-943">
        <dgm:presLayoutVars>
          <dgm:chMax val="1"/>
          <dgm:bulletEnabled val="1"/>
        </dgm:presLayoutVars>
      </dgm:prSet>
      <dgm:spPr/>
      <dgm:t>
        <a:bodyPr/>
        <a:lstStyle/>
        <a:p>
          <a:endParaRPr lang="en-US"/>
        </a:p>
      </dgm:t>
    </dgm:pt>
    <dgm:pt modelId="{990FFB84-1F81-4C91-8878-A52632670C2A}" type="pres">
      <dgm:prSet presAssocID="{23D40566-D975-4224-BCCB-F4883206F4FD}" presName="connSite1" presStyleCnt="0"/>
      <dgm:spPr/>
    </dgm:pt>
    <dgm:pt modelId="{44E1F151-3AC0-43A3-9103-261F92864E9A}" type="pres">
      <dgm:prSet presAssocID="{6F4D0405-94C4-4D04-83CD-48B6B280610C}" presName="Name9" presStyleLbl="sibTrans2D1" presStyleIdx="0" presStyleCnt="2"/>
      <dgm:spPr/>
      <dgm:t>
        <a:bodyPr/>
        <a:lstStyle/>
        <a:p>
          <a:endParaRPr lang="en-US"/>
        </a:p>
      </dgm:t>
    </dgm:pt>
    <dgm:pt modelId="{BEFC6BAF-E8AE-485D-8066-0B68A65043F8}" type="pres">
      <dgm:prSet presAssocID="{EF8C4843-5D37-4CE9-B772-8AD8D594C90A}" presName="composite2" presStyleCnt="0"/>
      <dgm:spPr/>
    </dgm:pt>
    <dgm:pt modelId="{2BB4CE1A-257E-417A-AC87-01ADC76EAF72}" type="pres">
      <dgm:prSet presAssocID="{EF8C4843-5D37-4CE9-B772-8AD8D594C90A}" presName="dummyNode2" presStyleLbl="node1" presStyleIdx="0" presStyleCnt="3"/>
      <dgm:spPr/>
    </dgm:pt>
    <dgm:pt modelId="{D7BFB8CC-ECCD-4E5A-853C-5C0E1D08B6C4}" type="pres">
      <dgm:prSet presAssocID="{EF8C4843-5D37-4CE9-B772-8AD8D594C90A}" presName="childNode2" presStyleLbl="bgAcc1" presStyleIdx="1" presStyleCnt="3">
        <dgm:presLayoutVars>
          <dgm:bulletEnabled val="1"/>
        </dgm:presLayoutVars>
      </dgm:prSet>
      <dgm:spPr/>
      <dgm:t>
        <a:bodyPr/>
        <a:lstStyle/>
        <a:p>
          <a:endParaRPr lang="en-US"/>
        </a:p>
      </dgm:t>
    </dgm:pt>
    <dgm:pt modelId="{FF941A40-4A53-472B-A17A-CE07F12F85A8}" type="pres">
      <dgm:prSet presAssocID="{EF8C4843-5D37-4CE9-B772-8AD8D594C90A}" presName="childNode2tx" presStyleLbl="bgAcc1" presStyleIdx="1" presStyleCnt="3">
        <dgm:presLayoutVars>
          <dgm:bulletEnabled val="1"/>
        </dgm:presLayoutVars>
      </dgm:prSet>
      <dgm:spPr/>
      <dgm:t>
        <a:bodyPr/>
        <a:lstStyle/>
        <a:p>
          <a:endParaRPr lang="en-US"/>
        </a:p>
      </dgm:t>
    </dgm:pt>
    <dgm:pt modelId="{A098023E-23B6-4076-B693-0ACB301A04FC}" type="pres">
      <dgm:prSet presAssocID="{EF8C4843-5D37-4CE9-B772-8AD8D594C90A}" presName="parentNode2" presStyleLbl="node1" presStyleIdx="1" presStyleCnt="3">
        <dgm:presLayoutVars>
          <dgm:chMax val="0"/>
          <dgm:bulletEnabled val="1"/>
        </dgm:presLayoutVars>
      </dgm:prSet>
      <dgm:spPr/>
      <dgm:t>
        <a:bodyPr/>
        <a:lstStyle/>
        <a:p>
          <a:endParaRPr lang="en-US"/>
        </a:p>
      </dgm:t>
    </dgm:pt>
    <dgm:pt modelId="{DE696C0D-4182-46CC-8FB2-97F16530814C}" type="pres">
      <dgm:prSet presAssocID="{EF8C4843-5D37-4CE9-B772-8AD8D594C90A}" presName="connSite2" presStyleCnt="0"/>
      <dgm:spPr/>
    </dgm:pt>
    <dgm:pt modelId="{E0F7CA92-FB9B-406A-B129-E18BC1BAA1A6}" type="pres">
      <dgm:prSet presAssocID="{1489B820-81B6-4D28-AF67-67BA93531DE1}" presName="Name18" presStyleLbl="sibTrans2D1" presStyleIdx="1" presStyleCnt="2"/>
      <dgm:spPr/>
      <dgm:t>
        <a:bodyPr/>
        <a:lstStyle/>
        <a:p>
          <a:endParaRPr lang="en-US"/>
        </a:p>
      </dgm:t>
    </dgm:pt>
    <dgm:pt modelId="{790C3532-AFA7-4373-8180-4C805E0338CC}" type="pres">
      <dgm:prSet presAssocID="{8D8DFA9F-A1F1-4CD9-B274-8E2F9C4A3584}" presName="composite1" presStyleCnt="0"/>
      <dgm:spPr/>
    </dgm:pt>
    <dgm:pt modelId="{92D7332B-DFA3-4A17-BDA0-7C3E170C14CB}" type="pres">
      <dgm:prSet presAssocID="{8D8DFA9F-A1F1-4CD9-B274-8E2F9C4A3584}" presName="dummyNode1" presStyleLbl="node1" presStyleIdx="1" presStyleCnt="3"/>
      <dgm:spPr/>
    </dgm:pt>
    <dgm:pt modelId="{295A9070-7034-44FA-B97D-4B68C8DE5E06}" type="pres">
      <dgm:prSet presAssocID="{8D8DFA9F-A1F1-4CD9-B274-8E2F9C4A3584}" presName="childNode1" presStyleLbl="bgAcc1" presStyleIdx="2" presStyleCnt="3">
        <dgm:presLayoutVars>
          <dgm:bulletEnabled val="1"/>
        </dgm:presLayoutVars>
      </dgm:prSet>
      <dgm:spPr/>
      <dgm:t>
        <a:bodyPr/>
        <a:lstStyle/>
        <a:p>
          <a:endParaRPr lang="en-US"/>
        </a:p>
      </dgm:t>
    </dgm:pt>
    <dgm:pt modelId="{5494DB3D-3549-4A8A-AC37-689D1199D45B}" type="pres">
      <dgm:prSet presAssocID="{8D8DFA9F-A1F1-4CD9-B274-8E2F9C4A3584}" presName="childNode1tx" presStyleLbl="bgAcc1" presStyleIdx="2" presStyleCnt="3">
        <dgm:presLayoutVars>
          <dgm:bulletEnabled val="1"/>
        </dgm:presLayoutVars>
      </dgm:prSet>
      <dgm:spPr/>
      <dgm:t>
        <a:bodyPr/>
        <a:lstStyle/>
        <a:p>
          <a:endParaRPr lang="en-US"/>
        </a:p>
      </dgm:t>
    </dgm:pt>
    <dgm:pt modelId="{AC78BA60-0725-42F2-A280-C487DCA08B58}" type="pres">
      <dgm:prSet presAssocID="{8D8DFA9F-A1F1-4CD9-B274-8E2F9C4A3584}" presName="parentNode1" presStyleLbl="node1" presStyleIdx="2" presStyleCnt="3">
        <dgm:presLayoutVars>
          <dgm:chMax val="1"/>
          <dgm:bulletEnabled val="1"/>
        </dgm:presLayoutVars>
      </dgm:prSet>
      <dgm:spPr/>
      <dgm:t>
        <a:bodyPr/>
        <a:lstStyle/>
        <a:p>
          <a:endParaRPr lang="en-US"/>
        </a:p>
      </dgm:t>
    </dgm:pt>
    <dgm:pt modelId="{CC025C4C-3539-41C3-9A3F-FDBB510302BC}" type="pres">
      <dgm:prSet presAssocID="{8D8DFA9F-A1F1-4CD9-B274-8E2F9C4A3584}" presName="connSite1" presStyleCnt="0"/>
      <dgm:spPr/>
    </dgm:pt>
  </dgm:ptLst>
  <dgm:cxnLst>
    <dgm:cxn modelId="{05F4E2C4-A2DE-4D1C-8699-3ABDA74B053E}" type="presOf" srcId="{23D40566-D975-4224-BCCB-F4883206F4FD}" destId="{2C7C661F-D15D-4CCD-8D05-6594DBA5E05F}" srcOrd="0" destOrd="0" presId="urn:microsoft.com/office/officeart/2005/8/layout/hProcess4"/>
    <dgm:cxn modelId="{98286003-606C-46DE-BD95-B37CDF12C1AA}" type="presOf" srcId="{C399B75C-D745-4D56-8824-E2EA564CC342}" destId="{D7BFB8CC-ECCD-4E5A-853C-5C0E1D08B6C4}" srcOrd="0" destOrd="1" presId="urn:microsoft.com/office/officeart/2005/8/layout/hProcess4"/>
    <dgm:cxn modelId="{6E1A4441-5CD2-436F-A7B6-953E9D3724EF}" srcId="{90B8D95C-5BE9-463A-B80B-6C8248A69BA8}" destId="{23D40566-D975-4224-BCCB-F4883206F4FD}" srcOrd="0" destOrd="0" parTransId="{88D34CC9-D45B-41FA-B03B-F7508B802BCA}" sibTransId="{6F4D0405-94C4-4D04-83CD-48B6B280610C}"/>
    <dgm:cxn modelId="{0AE2E340-8197-434B-8D29-170C9B174EDB}" type="presOf" srcId="{8B87968B-7B1A-4795-B09A-5209D81D0019}" destId="{3D49E525-0990-47D6-BBFE-13C5E260FB81}" srcOrd="1" destOrd="4" presId="urn:microsoft.com/office/officeart/2005/8/layout/hProcess4"/>
    <dgm:cxn modelId="{9625CD84-8D23-468C-9B52-8BBC13E588CE}" type="presOf" srcId="{7BBBCF68-2320-43BE-B31C-D044DCD11FBF}" destId="{3D49E525-0990-47D6-BBFE-13C5E260FB81}" srcOrd="1" destOrd="2" presId="urn:microsoft.com/office/officeart/2005/8/layout/hProcess4"/>
    <dgm:cxn modelId="{98981893-D433-4FA7-A6CD-4402CF108FCC}" srcId="{90B8D95C-5BE9-463A-B80B-6C8248A69BA8}" destId="{EF8C4843-5D37-4CE9-B772-8AD8D594C90A}" srcOrd="1" destOrd="0" parTransId="{6B1AB08F-CB0B-4F79-A410-EB6497AE8B44}" sibTransId="{1489B820-81B6-4D28-AF67-67BA93531DE1}"/>
    <dgm:cxn modelId="{2D8F6F0E-14EA-4082-A90E-D3E2B5F301C1}" srcId="{EF8C4843-5D37-4CE9-B772-8AD8D594C90A}" destId="{69DB6188-5EA4-4280-93E6-3A878D05674C}" srcOrd="0" destOrd="0" parTransId="{04C9F441-ECE6-4560-867F-2BEBCD1227EF}" sibTransId="{68D8E1A8-3035-4511-888B-5A63AE3BA97F}"/>
    <dgm:cxn modelId="{CE04C377-7AB1-4294-96DF-405395A08420}" type="presOf" srcId="{7BBBCF68-2320-43BE-B31C-D044DCD11FBF}" destId="{91E6E8E5-2243-4748-A0AA-92A72B344450}" srcOrd="0" destOrd="2" presId="urn:microsoft.com/office/officeart/2005/8/layout/hProcess4"/>
    <dgm:cxn modelId="{C602C3EF-FD4B-4391-B48E-8064F31BA5C8}" srcId="{23D40566-D975-4224-BCCB-F4883206F4FD}" destId="{21A15CEA-9579-4E83-9710-212D6DC899CD}" srcOrd="3" destOrd="0" parTransId="{22EF4E53-DF92-4CF6-9AA4-E89AC67AA329}" sibTransId="{F6FF1B56-6BD9-4BF1-BEC1-12E67C1D7E27}"/>
    <dgm:cxn modelId="{DE37CA14-5909-4DB3-B433-68EB3D48FBDE}" srcId="{23D40566-D975-4224-BCCB-F4883206F4FD}" destId="{1693C204-DA80-490C-A5D4-8A10CCABA699}" srcOrd="0" destOrd="0" parTransId="{57D91737-4746-49CD-B763-66BB8CAB15BD}" sibTransId="{8D479FA9-5D64-4438-8770-733F66E11FFB}"/>
    <dgm:cxn modelId="{7BF898EC-9C38-4105-B759-086532CC22E8}" type="presOf" srcId="{8D8DFA9F-A1F1-4CD9-B274-8E2F9C4A3584}" destId="{AC78BA60-0725-42F2-A280-C487DCA08B58}" srcOrd="0" destOrd="0" presId="urn:microsoft.com/office/officeart/2005/8/layout/hProcess4"/>
    <dgm:cxn modelId="{0C83594F-9ABE-4EA1-B6F7-FD3119827899}" srcId="{90B8D95C-5BE9-463A-B80B-6C8248A69BA8}" destId="{8D8DFA9F-A1F1-4CD9-B274-8E2F9C4A3584}" srcOrd="2" destOrd="0" parTransId="{5F7F0240-A02D-400E-80B9-90F3FD4D940C}" sibTransId="{FBBB810E-1B30-4F8F-98E3-55EB39B068C8}"/>
    <dgm:cxn modelId="{8594107E-D279-4A39-BFDD-8B6EDB61AB01}" type="presOf" srcId="{21A15CEA-9579-4E83-9710-212D6DC899CD}" destId="{3D49E525-0990-47D6-BBFE-13C5E260FB81}" srcOrd="1" destOrd="3" presId="urn:microsoft.com/office/officeart/2005/8/layout/hProcess4"/>
    <dgm:cxn modelId="{692F9AEE-3FB2-47D6-8840-5581345B2D92}" type="presOf" srcId="{90B8D95C-5BE9-463A-B80B-6C8248A69BA8}" destId="{73ED68C7-E8DF-47FB-A810-40104BAACB19}" srcOrd="0" destOrd="0" presId="urn:microsoft.com/office/officeart/2005/8/layout/hProcess4"/>
    <dgm:cxn modelId="{E1D23221-3284-4D7A-A4F3-F6F1F1B3BADB}" srcId="{23D40566-D975-4224-BCCB-F4883206F4FD}" destId="{7BBBCF68-2320-43BE-B31C-D044DCD11FBF}" srcOrd="2" destOrd="0" parTransId="{3C6DE809-1189-491F-89B2-95C3FC8322CB}" sibTransId="{60994506-D3E7-4E74-8F1B-E02AADF7CC0E}"/>
    <dgm:cxn modelId="{D540C32F-1A0A-4F46-A3FB-2E41F6D0BBFC}" type="presOf" srcId="{179C2A89-A426-4ABE-B18F-E20B0E37DDCE}" destId="{91E6E8E5-2243-4748-A0AA-92A72B344450}" srcOrd="0" destOrd="1" presId="urn:microsoft.com/office/officeart/2005/8/layout/hProcess4"/>
    <dgm:cxn modelId="{423044AA-6796-4D06-AE93-2AEF07B7961A}" type="presOf" srcId="{EF8C4843-5D37-4CE9-B772-8AD8D594C90A}" destId="{A098023E-23B6-4076-B693-0ACB301A04FC}" srcOrd="0" destOrd="0" presId="urn:microsoft.com/office/officeart/2005/8/layout/hProcess4"/>
    <dgm:cxn modelId="{67CD267C-438F-4A40-B21E-4D1E6C0F57F9}" type="presOf" srcId="{8B87968B-7B1A-4795-B09A-5209D81D0019}" destId="{91E6E8E5-2243-4748-A0AA-92A72B344450}" srcOrd="0" destOrd="4" presId="urn:microsoft.com/office/officeart/2005/8/layout/hProcess4"/>
    <dgm:cxn modelId="{9E29699B-9811-4D0D-971C-C3EA8C498530}" srcId="{EF8C4843-5D37-4CE9-B772-8AD8D594C90A}" destId="{C399B75C-D745-4D56-8824-E2EA564CC342}" srcOrd="1" destOrd="0" parTransId="{1A20B9CE-F38D-42AD-847A-8AD60CFAE98A}" sibTransId="{3C9AA60B-178F-467B-B5E6-91A49A0F6692}"/>
    <dgm:cxn modelId="{BBE65E0C-C91C-4997-B6A8-61238A6F102D}" type="presOf" srcId="{179C2A89-A426-4ABE-B18F-E20B0E37DDCE}" destId="{3D49E525-0990-47D6-BBFE-13C5E260FB81}" srcOrd="1" destOrd="1" presId="urn:microsoft.com/office/officeart/2005/8/layout/hProcess4"/>
    <dgm:cxn modelId="{39E01659-53BF-42B4-9D74-C8D054445A97}" type="presOf" srcId="{C9B94BAF-4E0A-4D1B-8D06-E43E69CB8483}" destId="{295A9070-7034-44FA-B97D-4B68C8DE5E06}" srcOrd="0" destOrd="0" presId="urn:microsoft.com/office/officeart/2005/8/layout/hProcess4"/>
    <dgm:cxn modelId="{C22B1EDF-4597-47DA-8088-861522A78190}" srcId="{8D8DFA9F-A1F1-4CD9-B274-8E2F9C4A3584}" destId="{C9B94BAF-4E0A-4D1B-8D06-E43E69CB8483}" srcOrd="0" destOrd="0" parTransId="{E8A142E5-EE18-4743-80F3-6224AA5AD5C2}" sibTransId="{649FBF47-20BB-487A-BCB2-AF6A0E8DC758}"/>
    <dgm:cxn modelId="{51FE014F-6641-4A8E-A6CA-5C71F43FD09B}" type="presOf" srcId="{C9B94BAF-4E0A-4D1B-8D06-E43E69CB8483}" destId="{5494DB3D-3549-4A8A-AC37-689D1199D45B}" srcOrd="1" destOrd="0" presId="urn:microsoft.com/office/officeart/2005/8/layout/hProcess4"/>
    <dgm:cxn modelId="{81740988-E5B9-4D53-A6C5-254BD4CC6D6E}" srcId="{23D40566-D975-4224-BCCB-F4883206F4FD}" destId="{179C2A89-A426-4ABE-B18F-E20B0E37DDCE}" srcOrd="1" destOrd="0" parTransId="{1A11509C-53EC-4D60-9DCA-0F8CA6925784}" sibTransId="{6BD3F44B-C4AD-476C-9520-52E5A3CE38A2}"/>
    <dgm:cxn modelId="{B677CE9C-AC0A-47DE-AC8D-B0D5F65C5FCD}" type="presOf" srcId="{1489B820-81B6-4D28-AF67-67BA93531DE1}" destId="{E0F7CA92-FB9B-406A-B129-E18BC1BAA1A6}" srcOrd="0" destOrd="0" presId="urn:microsoft.com/office/officeart/2005/8/layout/hProcess4"/>
    <dgm:cxn modelId="{3380B7C7-0952-47AD-912C-540CC483E066}" type="presOf" srcId="{69DB6188-5EA4-4280-93E6-3A878D05674C}" destId="{FF941A40-4A53-472B-A17A-CE07F12F85A8}" srcOrd="1" destOrd="0" presId="urn:microsoft.com/office/officeart/2005/8/layout/hProcess4"/>
    <dgm:cxn modelId="{EC7BFC97-03CC-4CD8-8CAB-A43BC632286A}" type="presOf" srcId="{1693C204-DA80-490C-A5D4-8A10CCABA699}" destId="{3D49E525-0990-47D6-BBFE-13C5E260FB81}" srcOrd="1" destOrd="0" presId="urn:microsoft.com/office/officeart/2005/8/layout/hProcess4"/>
    <dgm:cxn modelId="{B7568360-781B-43C1-9229-ACE76C8833D0}" type="presOf" srcId="{C399B75C-D745-4D56-8824-E2EA564CC342}" destId="{FF941A40-4A53-472B-A17A-CE07F12F85A8}" srcOrd="1" destOrd="1" presId="urn:microsoft.com/office/officeart/2005/8/layout/hProcess4"/>
    <dgm:cxn modelId="{8BEB06C1-B094-46A6-95A4-04F59EB90438}" type="presOf" srcId="{21A15CEA-9579-4E83-9710-212D6DC899CD}" destId="{91E6E8E5-2243-4748-A0AA-92A72B344450}" srcOrd="0" destOrd="3" presId="urn:microsoft.com/office/officeart/2005/8/layout/hProcess4"/>
    <dgm:cxn modelId="{1E78F614-BD0D-45E5-BA09-C8B7391AB6E3}" srcId="{23D40566-D975-4224-BCCB-F4883206F4FD}" destId="{8B87968B-7B1A-4795-B09A-5209D81D0019}" srcOrd="4" destOrd="0" parTransId="{A51E05E3-C9F4-448E-91B4-1E0907BBBED3}" sibTransId="{E8F4A703-E012-4C9A-A5DC-43D37647C979}"/>
    <dgm:cxn modelId="{04BEBD07-FE96-410E-9C82-B4CAF1D11B86}" type="presOf" srcId="{1693C204-DA80-490C-A5D4-8A10CCABA699}" destId="{91E6E8E5-2243-4748-A0AA-92A72B344450}" srcOrd="0" destOrd="0" presId="urn:microsoft.com/office/officeart/2005/8/layout/hProcess4"/>
    <dgm:cxn modelId="{3EB05DAF-DBE0-4D76-B7BF-CA6F6BF8E5B6}" type="presOf" srcId="{69DB6188-5EA4-4280-93E6-3A878D05674C}" destId="{D7BFB8CC-ECCD-4E5A-853C-5C0E1D08B6C4}" srcOrd="0" destOrd="0" presId="urn:microsoft.com/office/officeart/2005/8/layout/hProcess4"/>
    <dgm:cxn modelId="{1488E932-2A9F-4317-B3F3-E703AB3AF742}" type="presOf" srcId="{6F4D0405-94C4-4D04-83CD-48B6B280610C}" destId="{44E1F151-3AC0-43A3-9103-261F92864E9A}" srcOrd="0" destOrd="0" presId="urn:microsoft.com/office/officeart/2005/8/layout/hProcess4"/>
    <dgm:cxn modelId="{9A606081-1814-4922-AA60-15B2C8DF9DED}" type="presParOf" srcId="{73ED68C7-E8DF-47FB-A810-40104BAACB19}" destId="{A61F1272-DC85-491B-9FDD-6A5C435C3088}" srcOrd="0" destOrd="0" presId="urn:microsoft.com/office/officeart/2005/8/layout/hProcess4"/>
    <dgm:cxn modelId="{442A1A6C-00C7-4747-87AE-F5A6F34E6CBE}" type="presParOf" srcId="{73ED68C7-E8DF-47FB-A810-40104BAACB19}" destId="{2C07B9AD-BA6E-49B5-B202-48F46F4B450E}" srcOrd="1" destOrd="0" presId="urn:microsoft.com/office/officeart/2005/8/layout/hProcess4"/>
    <dgm:cxn modelId="{5ABA15C2-79D2-4BC4-A3D8-C4C96AA8BCBB}" type="presParOf" srcId="{73ED68C7-E8DF-47FB-A810-40104BAACB19}" destId="{6A6391B9-988E-4664-B91B-A51220727E7F}" srcOrd="2" destOrd="0" presId="urn:microsoft.com/office/officeart/2005/8/layout/hProcess4"/>
    <dgm:cxn modelId="{D41023FD-1E1C-455B-AB66-B8A7F3306952}" type="presParOf" srcId="{6A6391B9-988E-4664-B91B-A51220727E7F}" destId="{1793CFCA-F85F-4956-921C-1C3D04767525}" srcOrd="0" destOrd="0" presId="urn:microsoft.com/office/officeart/2005/8/layout/hProcess4"/>
    <dgm:cxn modelId="{E9502B55-59C7-4786-A449-68BC35A336C7}" type="presParOf" srcId="{1793CFCA-F85F-4956-921C-1C3D04767525}" destId="{01538A93-EF47-4969-9276-FDD1EA0C224A}" srcOrd="0" destOrd="0" presId="urn:microsoft.com/office/officeart/2005/8/layout/hProcess4"/>
    <dgm:cxn modelId="{DD341DAF-B019-4B0F-A9D1-DC6CC2B01A5C}" type="presParOf" srcId="{1793CFCA-F85F-4956-921C-1C3D04767525}" destId="{91E6E8E5-2243-4748-A0AA-92A72B344450}" srcOrd="1" destOrd="0" presId="urn:microsoft.com/office/officeart/2005/8/layout/hProcess4"/>
    <dgm:cxn modelId="{94934871-0F3B-40C1-856B-CD1DB207923B}" type="presParOf" srcId="{1793CFCA-F85F-4956-921C-1C3D04767525}" destId="{3D49E525-0990-47D6-BBFE-13C5E260FB81}" srcOrd="2" destOrd="0" presId="urn:microsoft.com/office/officeart/2005/8/layout/hProcess4"/>
    <dgm:cxn modelId="{9297660A-C639-4FE2-8002-DEFA231E4512}" type="presParOf" srcId="{1793CFCA-F85F-4956-921C-1C3D04767525}" destId="{2C7C661F-D15D-4CCD-8D05-6594DBA5E05F}" srcOrd="3" destOrd="0" presId="urn:microsoft.com/office/officeart/2005/8/layout/hProcess4"/>
    <dgm:cxn modelId="{4C6E5541-FE3B-46F9-AD93-571E6E26FF2D}" type="presParOf" srcId="{1793CFCA-F85F-4956-921C-1C3D04767525}" destId="{990FFB84-1F81-4C91-8878-A52632670C2A}" srcOrd="4" destOrd="0" presId="urn:microsoft.com/office/officeart/2005/8/layout/hProcess4"/>
    <dgm:cxn modelId="{620ABE5A-29C9-41BC-B4AE-923B56B9980A}" type="presParOf" srcId="{6A6391B9-988E-4664-B91B-A51220727E7F}" destId="{44E1F151-3AC0-43A3-9103-261F92864E9A}" srcOrd="1" destOrd="0" presId="urn:microsoft.com/office/officeart/2005/8/layout/hProcess4"/>
    <dgm:cxn modelId="{30044A86-F3C0-492F-B83B-4E6B12CEACC1}" type="presParOf" srcId="{6A6391B9-988E-4664-B91B-A51220727E7F}" destId="{BEFC6BAF-E8AE-485D-8066-0B68A65043F8}" srcOrd="2" destOrd="0" presId="urn:microsoft.com/office/officeart/2005/8/layout/hProcess4"/>
    <dgm:cxn modelId="{F76C85F1-F2E7-4145-A41C-F57D52FF98D2}" type="presParOf" srcId="{BEFC6BAF-E8AE-485D-8066-0B68A65043F8}" destId="{2BB4CE1A-257E-417A-AC87-01ADC76EAF72}" srcOrd="0" destOrd="0" presId="urn:microsoft.com/office/officeart/2005/8/layout/hProcess4"/>
    <dgm:cxn modelId="{A1F2090E-5ABA-49EE-A5FA-B32E20DE5CFE}" type="presParOf" srcId="{BEFC6BAF-E8AE-485D-8066-0B68A65043F8}" destId="{D7BFB8CC-ECCD-4E5A-853C-5C0E1D08B6C4}" srcOrd="1" destOrd="0" presId="urn:microsoft.com/office/officeart/2005/8/layout/hProcess4"/>
    <dgm:cxn modelId="{B6518527-6289-4A49-A6E5-1BFBDC25B34B}" type="presParOf" srcId="{BEFC6BAF-E8AE-485D-8066-0B68A65043F8}" destId="{FF941A40-4A53-472B-A17A-CE07F12F85A8}" srcOrd="2" destOrd="0" presId="urn:microsoft.com/office/officeart/2005/8/layout/hProcess4"/>
    <dgm:cxn modelId="{56048311-1310-4DEA-AE3B-12E579135ECB}" type="presParOf" srcId="{BEFC6BAF-E8AE-485D-8066-0B68A65043F8}" destId="{A098023E-23B6-4076-B693-0ACB301A04FC}" srcOrd="3" destOrd="0" presId="urn:microsoft.com/office/officeart/2005/8/layout/hProcess4"/>
    <dgm:cxn modelId="{66035101-99FC-45D9-9550-E0B237BC81BF}" type="presParOf" srcId="{BEFC6BAF-E8AE-485D-8066-0B68A65043F8}" destId="{DE696C0D-4182-46CC-8FB2-97F16530814C}" srcOrd="4" destOrd="0" presId="urn:microsoft.com/office/officeart/2005/8/layout/hProcess4"/>
    <dgm:cxn modelId="{0807CAC3-C4F3-4D82-9480-6153832B319D}" type="presParOf" srcId="{6A6391B9-988E-4664-B91B-A51220727E7F}" destId="{E0F7CA92-FB9B-406A-B129-E18BC1BAA1A6}" srcOrd="3" destOrd="0" presId="urn:microsoft.com/office/officeart/2005/8/layout/hProcess4"/>
    <dgm:cxn modelId="{F8BF7636-17BE-45E3-8B4A-81C32D9DAFFF}" type="presParOf" srcId="{6A6391B9-988E-4664-B91B-A51220727E7F}" destId="{790C3532-AFA7-4373-8180-4C805E0338CC}" srcOrd="4" destOrd="0" presId="urn:microsoft.com/office/officeart/2005/8/layout/hProcess4"/>
    <dgm:cxn modelId="{3D7DC07C-9A1B-4B18-8EB5-7758DCBFBE7F}" type="presParOf" srcId="{790C3532-AFA7-4373-8180-4C805E0338CC}" destId="{92D7332B-DFA3-4A17-BDA0-7C3E170C14CB}" srcOrd="0" destOrd="0" presId="urn:microsoft.com/office/officeart/2005/8/layout/hProcess4"/>
    <dgm:cxn modelId="{F748C7D3-9E48-48B7-A64A-67E949F07C06}" type="presParOf" srcId="{790C3532-AFA7-4373-8180-4C805E0338CC}" destId="{295A9070-7034-44FA-B97D-4B68C8DE5E06}" srcOrd="1" destOrd="0" presId="urn:microsoft.com/office/officeart/2005/8/layout/hProcess4"/>
    <dgm:cxn modelId="{BE01C1EA-E9A1-455F-847E-57D42BFED419}" type="presParOf" srcId="{790C3532-AFA7-4373-8180-4C805E0338CC}" destId="{5494DB3D-3549-4A8A-AC37-689D1199D45B}" srcOrd="2" destOrd="0" presId="urn:microsoft.com/office/officeart/2005/8/layout/hProcess4"/>
    <dgm:cxn modelId="{355DE107-6B0F-4872-B169-72ACD92619A1}" type="presParOf" srcId="{790C3532-AFA7-4373-8180-4C805E0338CC}" destId="{AC78BA60-0725-42F2-A280-C487DCA08B58}" srcOrd="3" destOrd="0" presId="urn:microsoft.com/office/officeart/2005/8/layout/hProcess4"/>
    <dgm:cxn modelId="{248C38FA-46FE-481B-B9A4-63E0793D9FFC}" type="presParOf" srcId="{790C3532-AFA7-4373-8180-4C805E0338CC}" destId="{CC025C4C-3539-41C3-9A3F-FDBB510302BC}" srcOrd="4" destOrd="0" presId="urn:microsoft.com/office/officeart/2005/8/layout/hProcess4"/>
  </dgm:cxnLst>
  <dgm:bg>
    <a:noFill/>
  </dgm:bg>
  <dgm:whole>
    <a:ln w="9525" cap="flat" cmpd="sng" algn="ctr">
      <a:solidFill>
        <a:srgbClr val="800000"/>
      </a:solid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48028E-32DF-4F7F-867C-B8E7CCD05F8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4760477-2504-4FC6-A59A-32CFCE08E6B1}">
      <dgm:prSet phldrT="[Text]"/>
      <dgm:spPr>
        <a:solidFill>
          <a:srgbClr val="800000"/>
        </a:solidFill>
      </dgm:spPr>
      <dgm:t>
        <a:bodyPr/>
        <a:lstStyle/>
        <a:p>
          <a:r>
            <a:rPr lang="en-US" dirty="0" smtClean="0"/>
            <a:t>W2</a:t>
          </a:r>
          <a:endParaRPr lang="en-US" dirty="0"/>
        </a:p>
      </dgm:t>
    </dgm:pt>
    <dgm:pt modelId="{AE909C3D-C85D-4B80-8A83-BA493A38720A}" type="parTrans" cxnId="{82114FC1-16F6-4EE5-B17D-EBB0453EC070}">
      <dgm:prSet/>
      <dgm:spPr/>
      <dgm:t>
        <a:bodyPr/>
        <a:lstStyle/>
        <a:p>
          <a:endParaRPr lang="en-US"/>
        </a:p>
      </dgm:t>
    </dgm:pt>
    <dgm:pt modelId="{81ACD8F2-A94E-4EF4-AEB6-DE00904CFDC3}" type="sibTrans" cxnId="{82114FC1-16F6-4EE5-B17D-EBB0453EC070}">
      <dgm:prSet/>
      <dgm:spPr/>
      <dgm:t>
        <a:bodyPr/>
        <a:lstStyle/>
        <a:p>
          <a:endParaRPr lang="en-US"/>
        </a:p>
      </dgm:t>
    </dgm:pt>
    <dgm:pt modelId="{A6E3B4A8-2090-40AF-9926-9BEEA351E1DB}">
      <dgm:prSet phldrT="[Text]" custT="1"/>
      <dgm:spPr>
        <a:ln>
          <a:solidFill>
            <a:srgbClr val="800000">
              <a:alpha val="90000"/>
            </a:srgbClr>
          </a:solidFill>
        </a:ln>
      </dgm:spPr>
      <dgm:t>
        <a:bodyPr/>
        <a:lstStyle/>
        <a:p>
          <a:r>
            <a:rPr lang="en-US" sz="1600" dirty="0" smtClean="0">
              <a:latin typeface="Adobe Garamond Pro"/>
              <a:cs typeface="Arial" charset="0"/>
            </a:rPr>
            <a:t>Wages, Salary, Compensation (Employment earnings)</a:t>
          </a:r>
          <a:endParaRPr lang="en-US" sz="1600" dirty="0"/>
        </a:p>
      </dgm:t>
    </dgm:pt>
    <dgm:pt modelId="{158E4E3F-7C64-43CE-AD90-440CF58FD961}" type="parTrans" cxnId="{D64EA369-0E4C-4BAA-900C-D9136296F051}">
      <dgm:prSet/>
      <dgm:spPr/>
      <dgm:t>
        <a:bodyPr/>
        <a:lstStyle/>
        <a:p>
          <a:endParaRPr lang="en-US"/>
        </a:p>
      </dgm:t>
    </dgm:pt>
    <dgm:pt modelId="{1E755736-714C-49AC-82A7-7A142B3A25B5}" type="sibTrans" cxnId="{D64EA369-0E4C-4BAA-900C-D9136296F051}">
      <dgm:prSet/>
      <dgm:spPr/>
      <dgm:t>
        <a:bodyPr/>
        <a:lstStyle/>
        <a:p>
          <a:endParaRPr lang="en-US"/>
        </a:p>
      </dgm:t>
    </dgm:pt>
    <dgm:pt modelId="{D351742C-5CC9-4D5F-9EB9-FC494404C582}">
      <dgm:prSet phldrT="[Text]"/>
      <dgm:spPr>
        <a:solidFill>
          <a:srgbClr val="800000"/>
        </a:solidFill>
      </dgm:spPr>
      <dgm:t>
        <a:bodyPr/>
        <a:lstStyle/>
        <a:p>
          <a:r>
            <a:rPr lang="en-US" dirty="0" smtClean="0"/>
            <a:t>1042-S</a:t>
          </a:r>
          <a:endParaRPr lang="en-US" dirty="0"/>
        </a:p>
      </dgm:t>
    </dgm:pt>
    <dgm:pt modelId="{080554EE-DB6A-47FF-977D-C0FCE0F9C89C}" type="parTrans" cxnId="{DE217713-65F4-40B5-AD0E-F4CEEA672F20}">
      <dgm:prSet/>
      <dgm:spPr/>
      <dgm:t>
        <a:bodyPr/>
        <a:lstStyle/>
        <a:p>
          <a:endParaRPr lang="en-US"/>
        </a:p>
      </dgm:t>
    </dgm:pt>
    <dgm:pt modelId="{57CE1533-5C72-45B2-96BC-FAEF9A2F30D2}" type="sibTrans" cxnId="{DE217713-65F4-40B5-AD0E-F4CEEA672F20}">
      <dgm:prSet/>
      <dgm:spPr/>
      <dgm:t>
        <a:bodyPr/>
        <a:lstStyle/>
        <a:p>
          <a:endParaRPr lang="en-US"/>
        </a:p>
      </dgm:t>
    </dgm:pt>
    <dgm:pt modelId="{3D4BC55B-5B43-4225-9DC5-495F245F6697}">
      <dgm:prSet phldrT="[Text]" custT="1"/>
      <dgm:spPr>
        <a:ln>
          <a:solidFill>
            <a:srgbClr val="800000">
              <a:alpha val="90000"/>
            </a:srgbClr>
          </a:solidFill>
        </a:ln>
      </dgm:spPr>
      <dgm:t>
        <a:bodyPr/>
        <a:lstStyle/>
        <a:p>
          <a:r>
            <a:rPr lang="en-US" sz="1400" dirty="0" smtClean="0">
              <a:latin typeface="Adobe Garamond Pro"/>
              <a:cs typeface="Arial" charset="0"/>
            </a:rPr>
            <a:t>Foreign Royalty Payments </a:t>
          </a:r>
          <a:endParaRPr lang="en-US" sz="1400" dirty="0"/>
        </a:p>
      </dgm:t>
    </dgm:pt>
    <dgm:pt modelId="{FBE8001B-F2BC-4700-9B4E-10A0C5B73203}" type="parTrans" cxnId="{1BACFEA3-FD7A-4105-BEC5-1ACABE89BC75}">
      <dgm:prSet/>
      <dgm:spPr/>
      <dgm:t>
        <a:bodyPr/>
        <a:lstStyle/>
        <a:p>
          <a:endParaRPr lang="en-US"/>
        </a:p>
      </dgm:t>
    </dgm:pt>
    <dgm:pt modelId="{3AE1EFB9-E85E-4E5E-9215-18A1F6FDED3A}" type="sibTrans" cxnId="{1BACFEA3-FD7A-4105-BEC5-1ACABE89BC75}">
      <dgm:prSet/>
      <dgm:spPr/>
      <dgm:t>
        <a:bodyPr/>
        <a:lstStyle/>
        <a:p>
          <a:endParaRPr lang="en-US"/>
        </a:p>
      </dgm:t>
    </dgm:pt>
    <dgm:pt modelId="{5407550D-5448-498F-9C50-7A9AE0140651}">
      <dgm:prSet phldrT="[Text]"/>
      <dgm:spPr>
        <a:solidFill>
          <a:srgbClr val="800000"/>
        </a:solidFill>
      </dgm:spPr>
      <dgm:t>
        <a:bodyPr/>
        <a:lstStyle/>
        <a:p>
          <a:r>
            <a:rPr lang="en-US" dirty="0" smtClean="0"/>
            <a:t>1099-MISC</a:t>
          </a:r>
          <a:endParaRPr lang="en-US" dirty="0"/>
        </a:p>
      </dgm:t>
    </dgm:pt>
    <dgm:pt modelId="{B43D9240-3E5F-4B71-B944-8137D519776A}" type="parTrans" cxnId="{693888A8-40F0-4533-8774-A59974E8D735}">
      <dgm:prSet/>
      <dgm:spPr/>
      <dgm:t>
        <a:bodyPr/>
        <a:lstStyle/>
        <a:p>
          <a:endParaRPr lang="en-US"/>
        </a:p>
      </dgm:t>
    </dgm:pt>
    <dgm:pt modelId="{AF4FD17D-8859-4ECB-BC82-8698D1F2920F}" type="sibTrans" cxnId="{693888A8-40F0-4533-8774-A59974E8D735}">
      <dgm:prSet/>
      <dgm:spPr/>
      <dgm:t>
        <a:bodyPr/>
        <a:lstStyle/>
        <a:p>
          <a:endParaRPr lang="en-US"/>
        </a:p>
      </dgm:t>
    </dgm:pt>
    <dgm:pt modelId="{6B68C08B-D26F-4B0D-B2B7-1D82EEB9546B}">
      <dgm:prSet phldrT="[Text]" custT="1"/>
      <dgm:spPr>
        <a:ln>
          <a:solidFill>
            <a:srgbClr val="800000">
              <a:alpha val="90000"/>
            </a:srgbClr>
          </a:solidFill>
        </a:ln>
      </dgm:spPr>
      <dgm:t>
        <a:bodyPr/>
        <a:lstStyle/>
        <a:p>
          <a:r>
            <a:rPr lang="en-US" sz="1100" dirty="0" smtClean="0">
              <a:latin typeface="Adobe Garamond Pro"/>
              <a:cs typeface="Arial" charset="0"/>
            </a:rPr>
            <a:t>Rent </a:t>
          </a:r>
          <a:endParaRPr lang="en-US" sz="1100" dirty="0"/>
        </a:p>
      </dgm:t>
    </dgm:pt>
    <dgm:pt modelId="{688D75CE-8BEB-4D5A-91F8-2E04DD15CEA9}" type="parTrans" cxnId="{5DC768A1-18F6-4172-BD87-5071D0CE971D}">
      <dgm:prSet/>
      <dgm:spPr/>
      <dgm:t>
        <a:bodyPr/>
        <a:lstStyle/>
        <a:p>
          <a:endParaRPr lang="en-US"/>
        </a:p>
      </dgm:t>
    </dgm:pt>
    <dgm:pt modelId="{1F1E1DC6-6BDC-4C5A-B28A-7EB8922F0BBC}" type="sibTrans" cxnId="{5DC768A1-18F6-4172-BD87-5071D0CE971D}">
      <dgm:prSet/>
      <dgm:spPr/>
      <dgm:t>
        <a:bodyPr/>
        <a:lstStyle/>
        <a:p>
          <a:endParaRPr lang="en-US"/>
        </a:p>
      </dgm:t>
    </dgm:pt>
    <dgm:pt modelId="{48DDF7E8-2FC9-48FF-B8A7-AA4DEBA7FE15}">
      <dgm:prSet custT="1"/>
      <dgm:spPr>
        <a:ln>
          <a:solidFill>
            <a:srgbClr val="800000">
              <a:alpha val="90000"/>
            </a:srgbClr>
          </a:solidFill>
        </a:ln>
      </dgm:spPr>
      <dgm:t>
        <a:bodyPr/>
        <a:lstStyle/>
        <a:p>
          <a:r>
            <a:rPr lang="en-US" sz="1400" dirty="0" smtClean="0">
              <a:latin typeface="Adobe Garamond Pro"/>
              <a:cs typeface="Arial" charset="0"/>
            </a:rPr>
            <a:t>Foreign Scholarship Stipend/Non-Degree Aid</a:t>
          </a:r>
          <a:endParaRPr lang="en-US" sz="1400" dirty="0">
            <a:latin typeface="Adobe Garamond Pro"/>
            <a:cs typeface="Arial" charset="0"/>
          </a:endParaRPr>
        </a:p>
      </dgm:t>
    </dgm:pt>
    <dgm:pt modelId="{C0215933-8F31-4D91-A338-B16D7040BE46}" type="parTrans" cxnId="{1C1AA79C-47C9-4677-916E-79C4633A0B77}">
      <dgm:prSet/>
      <dgm:spPr/>
      <dgm:t>
        <a:bodyPr/>
        <a:lstStyle/>
        <a:p>
          <a:endParaRPr lang="en-US"/>
        </a:p>
      </dgm:t>
    </dgm:pt>
    <dgm:pt modelId="{53D51BA1-1251-42F4-9311-1E42ED91F22B}" type="sibTrans" cxnId="{1C1AA79C-47C9-4677-916E-79C4633A0B77}">
      <dgm:prSet/>
      <dgm:spPr/>
      <dgm:t>
        <a:bodyPr/>
        <a:lstStyle/>
        <a:p>
          <a:endParaRPr lang="en-US"/>
        </a:p>
      </dgm:t>
    </dgm:pt>
    <dgm:pt modelId="{1B964A15-EA64-4760-8838-B3D89ECD12D5}">
      <dgm:prSet custT="1"/>
      <dgm:spPr>
        <a:ln>
          <a:solidFill>
            <a:srgbClr val="800000">
              <a:alpha val="90000"/>
            </a:srgbClr>
          </a:solidFill>
        </a:ln>
      </dgm:spPr>
      <dgm:t>
        <a:bodyPr/>
        <a:lstStyle/>
        <a:p>
          <a:r>
            <a:rPr lang="en-US" sz="1400" dirty="0" smtClean="0">
              <a:latin typeface="Adobe Garamond Pro"/>
              <a:cs typeface="Arial" charset="0"/>
            </a:rPr>
            <a:t>Tax Treaty Benefits</a:t>
          </a:r>
          <a:endParaRPr lang="en-US" sz="1400" dirty="0">
            <a:latin typeface="Adobe Garamond Pro"/>
            <a:cs typeface="Arial" charset="0"/>
          </a:endParaRPr>
        </a:p>
      </dgm:t>
    </dgm:pt>
    <dgm:pt modelId="{613EF0D3-406C-4207-A8D5-B4143F332A26}" type="parTrans" cxnId="{84FA3A8A-571D-4ADA-AA61-47A43FD38F63}">
      <dgm:prSet/>
      <dgm:spPr/>
      <dgm:t>
        <a:bodyPr/>
        <a:lstStyle/>
        <a:p>
          <a:endParaRPr lang="en-US"/>
        </a:p>
      </dgm:t>
    </dgm:pt>
    <dgm:pt modelId="{19F97967-57CC-4892-9ADB-5278753FE1B7}" type="sibTrans" cxnId="{84FA3A8A-571D-4ADA-AA61-47A43FD38F63}">
      <dgm:prSet/>
      <dgm:spPr/>
      <dgm:t>
        <a:bodyPr/>
        <a:lstStyle/>
        <a:p>
          <a:endParaRPr lang="en-US"/>
        </a:p>
      </dgm:t>
    </dgm:pt>
    <dgm:pt modelId="{A2EF1CF4-86A5-40B8-BEF0-5EF416C34F97}">
      <dgm:prSet custT="1"/>
      <dgm:spPr>
        <a:ln>
          <a:solidFill>
            <a:srgbClr val="800000">
              <a:alpha val="90000"/>
            </a:srgbClr>
          </a:solidFill>
        </a:ln>
      </dgm:spPr>
      <dgm:t>
        <a:bodyPr/>
        <a:lstStyle/>
        <a:p>
          <a:r>
            <a:rPr lang="en-US" sz="1400" dirty="0" smtClean="0">
              <a:latin typeface="Adobe Garamond Pro"/>
              <a:cs typeface="Arial" charset="0"/>
            </a:rPr>
            <a:t>Foreign Prize/Award/Miscellaneous foreign payments </a:t>
          </a:r>
          <a:endParaRPr lang="en-US" sz="1400" b="1" dirty="0">
            <a:latin typeface="Adobe Garamond Pro"/>
          </a:endParaRPr>
        </a:p>
      </dgm:t>
    </dgm:pt>
    <dgm:pt modelId="{720075D9-81D4-4617-A229-0E10657A8402}" type="parTrans" cxnId="{9DEAB45F-A71D-41F2-B1FF-39D4DE1DF7D0}">
      <dgm:prSet/>
      <dgm:spPr/>
      <dgm:t>
        <a:bodyPr/>
        <a:lstStyle/>
        <a:p>
          <a:endParaRPr lang="en-US"/>
        </a:p>
      </dgm:t>
    </dgm:pt>
    <dgm:pt modelId="{AE4FA486-FCB3-40DD-B0C1-76FF14724A54}" type="sibTrans" cxnId="{9DEAB45F-A71D-41F2-B1FF-39D4DE1DF7D0}">
      <dgm:prSet/>
      <dgm:spPr/>
      <dgm:t>
        <a:bodyPr/>
        <a:lstStyle/>
        <a:p>
          <a:endParaRPr lang="en-US"/>
        </a:p>
      </dgm:t>
    </dgm:pt>
    <dgm:pt modelId="{92B11FF9-5464-4F25-BC8B-82B8610ABE7D}">
      <dgm:prSet custT="1"/>
      <dgm:spPr>
        <a:ln>
          <a:solidFill>
            <a:srgbClr val="800000">
              <a:alpha val="90000"/>
            </a:srgbClr>
          </a:solidFill>
        </a:ln>
      </dgm:spPr>
      <dgm:t>
        <a:bodyPr/>
        <a:lstStyle/>
        <a:p>
          <a:r>
            <a:rPr lang="en-US" sz="1100" dirty="0" smtClean="0">
              <a:latin typeface="Adobe Garamond Pro"/>
              <a:cs typeface="Arial" charset="0"/>
            </a:rPr>
            <a:t>Royalties </a:t>
          </a:r>
          <a:endParaRPr lang="en-US" sz="1100" dirty="0">
            <a:latin typeface="Adobe Garamond Pro"/>
            <a:cs typeface="Arial" charset="0"/>
          </a:endParaRPr>
        </a:p>
      </dgm:t>
    </dgm:pt>
    <dgm:pt modelId="{0C5BB3B2-219F-46B7-BA09-1AF196375092}" type="parTrans" cxnId="{E2B9E371-F53D-4049-A555-F5FA7767C102}">
      <dgm:prSet/>
      <dgm:spPr/>
      <dgm:t>
        <a:bodyPr/>
        <a:lstStyle/>
        <a:p>
          <a:endParaRPr lang="en-US"/>
        </a:p>
      </dgm:t>
    </dgm:pt>
    <dgm:pt modelId="{CCD3BE64-355E-45E3-BEA5-E6193CDE9BDF}" type="sibTrans" cxnId="{E2B9E371-F53D-4049-A555-F5FA7767C102}">
      <dgm:prSet/>
      <dgm:spPr/>
      <dgm:t>
        <a:bodyPr/>
        <a:lstStyle/>
        <a:p>
          <a:endParaRPr lang="en-US"/>
        </a:p>
      </dgm:t>
    </dgm:pt>
    <dgm:pt modelId="{9CE7FE8F-3CFF-46A2-905E-977B21BCA279}">
      <dgm:prSet custT="1"/>
      <dgm:spPr>
        <a:ln>
          <a:solidFill>
            <a:srgbClr val="800000">
              <a:alpha val="90000"/>
            </a:srgbClr>
          </a:solidFill>
        </a:ln>
      </dgm:spPr>
      <dgm:t>
        <a:bodyPr/>
        <a:lstStyle/>
        <a:p>
          <a:r>
            <a:rPr lang="en-US" sz="1100" dirty="0" smtClean="0">
              <a:latin typeface="Adobe Garamond Pro"/>
              <a:cs typeface="Arial" charset="0"/>
            </a:rPr>
            <a:t>Other Income </a:t>
          </a:r>
          <a:endParaRPr lang="en-US" sz="1100" dirty="0">
            <a:latin typeface="Adobe Garamond Pro"/>
            <a:cs typeface="Arial" charset="0"/>
          </a:endParaRPr>
        </a:p>
      </dgm:t>
    </dgm:pt>
    <dgm:pt modelId="{D03B690F-AF8E-4057-8BA2-646613C1055F}" type="parTrans" cxnId="{0D8F86CE-A0AE-4656-A0EC-9B607F3C8F94}">
      <dgm:prSet/>
      <dgm:spPr/>
      <dgm:t>
        <a:bodyPr/>
        <a:lstStyle/>
        <a:p>
          <a:endParaRPr lang="en-US"/>
        </a:p>
      </dgm:t>
    </dgm:pt>
    <dgm:pt modelId="{A94C8CBD-0154-4151-9C42-D6C3C7671B63}" type="sibTrans" cxnId="{0D8F86CE-A0AE-4656-A0EC-9B607F3C8F94}">
      <dgm:prSet/>
      <dgm:spPr/>
      <dgm:t>
        <a:bodyPr/>
        <a:lstStyle/>
        <a:p>
          <a:endParaRPr lang="en-US"/>
        </a:p>
      </dgm:t>
    </dgm:pt>
    <dgm:pt modelId="{A1A962AB-CE70-4541-B52C-02F0C852A62F}">
      <dgm:prSet custT="1"/>
      <dgm:spPr>
        <a:ln>
          <a:solidFill>
            <a:srgbClr val="800000">
              <a:alpha val="90000"/>
            </a:srgbClr>
          </a:solidFill>
        </a:ln>
      </dgm:spPr>
      <dgm:t>
        <a:bodyPr/>
        <a:lstStyle/>
        <a:p>
          <a:r>
            <a:rPr lang="en-US" sz="1100" dirty="0" smtClean="0">
              <a:latin typeface="Adobe Garamond Pro"/>
              <a:cs typeface="Arial" charset="0"/>
            </a:rPr>
            <a:t>Medical and Healthcare Provider  </a:t>
          </a:r>
          <a:endParaRPr lang="en-US" sz="1100" dirty="0">
            <a:latin typeface="Adobe Garamond Pro"/>
            <a:cs typeface="Arial" charset="0"/>
          </a:endParaRPr>
        </a:p>
      </dgm:t>
    </dgm:pt>
    <dgm:pt modelId="{62EEA495-5E60-45C5-88CC-98AD716AAA02}" type="parTrans" cxnId="{D47C5C19-07B5-44ED-B49B-0CB260FE2F9F}">
      <dgm:prSet/>
      <dgm:spPr/>
      <dgm:t>
        <a:bodyPr/>
        <a:lstStyle/>
        <a:p>
          <a:endParaRPr lang="en-US"/>
        </a:p>
      </dgm:t>
    </dgm:pt>
    <dgm:pt modelId="{13B38174-BAA4-4713-8127-005C8DC0B62F}" type="sibTrans" cxnId="{D47C5C19-07B5-44ED-B49B-0CB260FE2F9F}">
      <dgm:prSet/>
      <dgm:spPr/>
      <dgm:t>
        <a:bodyPr/>
        <a:lstStyle/>
        <a:p>
          <a:endParaRPr lang="en-US"/>
        </a:p>
      </dgm:t>
    </dgm:pt>
    <dgm:pt modelId="{B129FD98-2826-4339-B64C-DE82E3AA0EFA}">
      <dgm:prSet custT="1"/>
      <dgm:spPr>
        <a:ln>
          <a:solidFill>
            <a:srgbClr val="800000">
              <a:alpha val="90000"/>
            </a:srgbClr>
          </a:solidFill>
        </a:ln>
      </dgm:spPr>
      <dgm:t>
        <a:bodyPr/>
        <a:lstStyle/>
        <a:p>
          <a:r>
            <a:rPr lang="en-US" sz="1100" dirty="0" smtClean="0">
              <a:latin typeface="Adobe Garamond Pro"/>
              <a:cs typeface="Arial" charset="0"/>
            </a:rPr>
            <a:t>Legal Fee </a:t>
          </a:r>
          <a:endParaRPr lang="en-US" sz="1100" dirty="0">
            <a:latin typeface="Adobe Garamond Pro"/>
            <a:cs typeface="Arial" charset="0"/>
          </a:endParaRPr>
        </a:p>
      </dgm:t>
    </dgm:pt>
    <dgm:pt modelId="{D2329E31-5317-43FA-BF27-A1B222242688}" type="parTrans" cxnId="{8BDE02D5-6089-4091-8A13-E98671ED21AB}">
      <dgm:prSet/>
      <dgm:spPr/>
      <dgm:t>
        <a:bodyPr/>
        <a:lstStyle/>
        <a:p>
          <a:endParaRPr lang="en-US"/>
        </a:p>
      </dgm:t>
    </dgm:pt>
    <dgm:pt modelId="{6FEF0891-0180-4341-B6A8-F3DDA7377577}" type="sibTrans" cxnId="{8BDE02D5-6089-4091-8A13-E98671ED21AB}">
      <dgm:prSet/>
      <dgm:spPr/>
      <dgm:t>
        <a:bodyPr/>
        <a:lstStyle/>
        <a:p>
          <a:endParaRPr lang="en-US"/>
        </a:p>
      </dgm:t>
    </dgm:pt>
    <dgm:pt modelId="{2FF97283-3516-4F05-BDE2-EE023954FF54}">
      <dgm:prSet custT="1"/>
      <dgm:spPr>
        <a:ln>
          <a:solidFill>
            <a:srgbClr val="800000">
              <a:alpha val="90000"/>
            </a:srgbClr>
          </a:solidFill>
        </a:ln>
      </dgm:spPr>
      <dgm:t>
        <a:bodyPr/>
        <a:lstStyle/>
        <a:p>
          <a:r>
            <a:rPr lang="en-US" sz="1100" dirty="0" smtClean="0">
              <a:latin typeface="Adobe Garamond Pro"/>
              <a:cs typeface="Arial" charset="0"/>
            </a:rPr>
            <a:t>Services . </a:t>
          </a:r>
          <a:endParaRPr lang="en-US" sz="1100" dirty="0">
            <a:latin typeface="Adobe Garamond Pro"/>
            <a:cs typeface="Arial" charset="0"/>
          </a:endParaRPr>
        </a:p>
      </dgm:t>
    </dgm:pt>
    <dgm:pt modelId="{B18A6362-2467-4449-AD8C-EC454F4025F7}" type="parTrans" cxnId="{AA46C05B-68AD-46F5-B2C4-E167B67550F9}">
      <dgm:prSet/>
      <dgm:spPr/>
      <dgm:t>
        <a:bodyPr/>
        <a:lstStyle/>
        <a:p>
          <a:endParaRPr lang="en-US"/>
        </a:p>
      </dgm:t>
    </dgm:pt>
    <dgm:pt modelId="{00B33D42-B56B-4D53-BC08-DFF0B1F23D7F}" type="sibTrans" cxnId="{AA46C05B-68AD-46F5-B2C4-E167B67550F9}">
      <dgm:prSet/>
      <dgm:spPr/>
      <dgm:t>
        <a:bodyPr/>
        <a:lstStyle/>
        <a:p>
          <a:endParaRPr lang="en-US"/>
        </a:p>
      </dgm:t>
    </dgm:pt>
    <dgm:pt modelId="{0E191AAB-48A6-42BB-82E2-A664204AFFD5}">
      <dgm:prSet custT="1"/>
      <dgm:spPr>
        <a:ln>
          <a:solidFill>
            <a:srgbClr val="800000">
              <a:alpha val="90000"/>
            </a:srgbClr>
          </a:solidFill>
        </a:ln>
      </dgm:spPr>
      <dgm:t>
        <a:bodyPr/>
        <a:lstStyle/>
        <a:p>
          <a:r>
            <a:rPr lang="en-US" sz="1100" dirty="0" smtClean="0">
              <a:latin typeface="Adobe Garamond Pro"/>
              <a:cs typeface="Arial" charset="0"/>
            </a:rPr>
            <a:t>Settlements </a:t>
          </a:r>
          <a:endParaRPr lang="en-US" sz="1100" dirty="0">
            <a:latin typeface="Adobe Garamond Pro"/>
            <a:cs typeface="Arial" charset="0"/>
          </a:endParaRPr>
        </a:p>
      </dgm:t>
    </dgm:pt>
    <dgm:pt modelId="{2397001E-DE3E-4265-94AE-65E731B7D09C}" type="parTrans" cxnId="{52B03D80-2C83-482E-B0A7-60653A96A811}">
      <dgm:prSet/>
      <dgm:spPr/>
      <dgm:t>
        <a:bodyPr/>
        <a:lstStyle/>
        <a:p>
          <a:endParaRPr lang="en-US"/>
        </a:p>
      </dgm:t>
    </dgm:pt>
    <dgm:pt modelId="{1F9EFAB1-1F5B-4092-AC97-48022B778827}" type="sibTrans" cxnId="{52B03D80-2C83-482E-B0A7-60653A96A811}">
      <dgm:prSet/>
      <dgm:spPr/>
      <dgm:t>
        <a:bodyPr/>
        <a:lstStyle/>
        <a:p>
          <a:endParaRPr lang="en-US"/>
        </a:p>
      </dgm:t>
    </dgm:pt>
    <dgm:pt modelId="{4AC75E87-9DED-40CC-B879-575BB402E766}">
      <dgm:prSet custT="1"/>
      <dgm:spPr>
        <a:ln>
          <a:solidFill>
            <a:srgbClr val="800000">
              <a:alpha val="90000"/>
            </a:srgbClr>
          </a:solidFill>
        </a:ln>
      </dgm:spPr>
      <dgm:t>
        <a:bodyPr/>
        <a:lstStyle/>
        <a:p>
          <a:r>
            <a:rPr lang="en-US" sz="1400" dirty="0" smtClean="0">
              <a:latin typeface="Adobe Garamond Pro"/>
              <a:cs typeface="Arial" charset="0"/>
            </a:rPr>
            <a:t>Foreign Independent Contractor Services</a:t>
          </a:r>
          <a:endParaRPr lang="en-US" sz="1400" dirty="0">
            <a:latin typeface="Adobe Garamond Pro"/>
            <a:cs typeface="Arial" charset="0"/>
          </a:endParaRPr>
        </a:p>
      </dgm:t>
    </dgm:pt>
    <dgm:pt modelId="{F75E865B-8D38-4551-B0DD-4EDCB539F45C}" type="parTrans" cxnId="{C7B7CDA4-7123-4E3F-86CF-B5F03C03FD33}">
      <dgm:prSet/>
      <dgm:spPr/>
      <dgm:t>
        <a:bodyPr/>
        <a:lstStyle/>
        <a:p>
          <a:endParaRPr lang="en-US"/>
        </a:p>
      </dgm:t>
    </dgm:pt>
    <dgm:pt modelId="{1D14235F-C912-459C-8E09-86FAF7E24A74}" type="sibTrans" cxnId="{C7B7CDA4-7123-4E3F-86CF-B5F03C03FD33}">
      <dgm:prSet/>
      <dgm:spPr/>
      <dgm:t>
        <a:bodyPr/>
        <a:lstStyle/>
        <a:p>
          <a:endParaRPr lang="en-US"/>
        </a:p>
      </dgm:t>
    </dgm:pt>
    <dgm:pt modelId="{6BDFDB1B-0EA6-42A2-ABBD-BA7101702FE4}" type="pres">
      <dgm:prSet presAssocID="{5048028E-32DF-4F7F-867C-B8E7CCD05F87}" presName="Name0" presStyleCnt="0">
        <dgm:presLayoutVars>
          <dgm:dir/>
          <dgm:animLvl val="lvl"/>
          <dgm:resizeHandles val="exact"/>
        </dgm:presLayoutVars>
      </dgm:prSet>
      <dgm:spPr/>
      <dgm:t>
        <a:bodyPr/>
        <a:lstStyle/>
        <a:p>
          <a:endParaRPr lang="en-US"/>
        </a:p>
      </dgm:t>
    </dgm:pt>
    <dgm:pt modelId="{05090A3F-B62D-4AB1-AA2B-B00D1CAC8D03}" type="pres">
      <dgm:prSet presAssocID="{64760477-2504-4FC6-A59A-32CFCE08E6B1}" presName="linNode" presStyleCnt="0"/>
      <dgm:spPr/>
    </dgm:pt>
    <dgm:pt modelId="{FE444783-AB66-4DC6-9C64-76E8D49C08D7}" type="pres">
      <dgm:prSet presAssocID="{64760477-2504-4FC6-A59A-32CFCE08E6B1}" presName="parentText" presStyleLbl="node1" presStyleIdx="0" presStyleCnt="3">
        <dgm:presLayoutVars>
          <dgm:chMax val="1"/>
          <dgm:bulletEnabled val="1"/>
        </dgm:presLayoutVars>
      </dgm:prSet>
      <dgm:spPr/>
      <dgm:t>
        <a:bodyPr/>
        <a:lstStyle/>
        <a:p>
          <a:endParaRPr lang="en-US"/>
        </a:p>
      </dgm:t>
    </dgm:pt>
    <dgm:pt modelId="{E365F09D-879B-4308-8865-628BB78D02D2}" type="pres">
      <dgm:prSet presAssocID="{64760477-2504-4FC6-A59A-32CFCE08E6B1}" presName="descendantText" presStyleLbl="alignAccFollowNode1" presStyleIdx="0" presStyleCnt="3">
        <dgm:presLayoutVars>
          <dgm:bulletEnabled val="1"/>
        </dgm:presLayoutVars>
      </dgm:prSet>
      <dgm:spPr/>
      <dgm:t>
        <a:bodyPr/>
        <a:lstStyle/>
        <a:p>
          <a:endParaRPr lang="en-US"/>
        </a:p>
      </dgm:t>
    </dgm:pt>
    <dgm:pt modelId="{236A43A8-652E-4AB8-8DF0-2F2CCDE1071F}" type="pres">
      <dgm:prSet presAssocID="{81ACD8F2-A94E-4EF4-AEB6-DE00904CFDC3}" presName="sp" presStyleCnt="0"/>
      <dgm:spPr/>
    </dgm:pt>
    <dgm:pt modelId="{852B979C-4406-4114-8016-EC4682BCC44A}" type="pres">
      <dgm:prSet presAssocID="{D351742C-5CC9-4D5F-9EB9-FC494404C582}" presName="linNode" presStyleCnt="0"/>
      <dgm:spPr/>
    </dgm:pt>
    <dgm:pt modelId="{60CED6A3-2F50-47AC-9C33-791C687E278D}" type="pres">
      <dgm:prSet presAssocID="{D351742C-5CC9-4D5F-9EB9-FC494404C582}" presName="parentText" presStyleLbl="node1" presStyleIdx="1" presStyleCnt="3">
        <dgm:presLayoutVars>
          <dgm:chMax val="1"/>
          <dgm:bulletEnabled val="1"/>
        </dgm:presLayoutVars>
      </dgm:prSet>
      <dgm:spPr/>
      <dgm:t>
        <a:bodyPr/>
        <a:lstStyle/>
        <a:p>
          <a:endParaRPr lang="en-US"/>
        </a:p>
      </dgm:t>
    </dgm:pt>
    <dgm:pt modelId="{51262839-84CF-41D1-937C-E73339939C10}" type="pres">
      <dgm:prSet presAssocID="{D351742C-5CC9-4D5F-9EB9-FC494404C582}" presName="descendantText" presStyleLbl="alignAccFollowNode1" presStyleIdx="1" presStyleCnt="3">
        <dgm:presLayoutVars>
          <dgm:bulletEnabled val="1"/>
        </dgm:presLayoutVars>
      </dgm:prSet>
      <dgm:spPr/>
      <dgm:t>
        <a:bodyPr/>
        <a:lstStyle/>
        <a:p>
          <a:endParaRPr lang="en-US"/>
        </a:p>
      </dgm:t>
    </dgm:pt>
    <dgm:pt modelId="{E0753589-2A98-4BCC-8B6B-92D906180818}" type="pres">
      <dgm:prSet presAssocID="{57CE1533-5C72-45B2-96BC-FAEF9A2F30D2}" presName="sp" presStyleCnt="0"/>
      <dgm:spPr/>
    </dgm:pt>
    <dgm:pt modelId="{66EF6DF0-1984-44BF-A0DF-826A0F65EBFB}" type="pres">
      <dgm:prSet presAssocID="{5407550D-5448-498F-9C50-7A9AE0140651}" presName="linNode" presStyleCnt="0"/>
      <dgm:spPr/>
    </dgm:pt>
    <dgm:pt modelId="{E1F5E2DC-1142-430C-8FE1-20D0CE78D2AD}" type="pres">
      <dgm:prSet presAssocID="{5407550D-5448-498F-9C50-7A9AE0140651}" presName="parentText" presStyleLbl="node1" presStyleIdx="2" presStyleCnt="3">
        <dgm:presLayoutVars>
          <dgm:chMax val="1"/>
          <dgm:bulletEnabled val="1"/>
        </dgm:presLayoutVars>
      </dgm:prSet>
      <dgm:spPr/>
      <dgm:t>
        <a:bodyPr/>
        <a:lstStyle/>
        <a:p>
          <a:endParaRPr lang="en-US"/>
        </a:p>
      </dgm:t>
    </dgm:pt>
    <dgm:pt modelId="{7C45C10F-858B-41F0-A0BB-B423606C8D55}" type="pres">
      <dgm:prSet presAssocID="{5407550D-5448-498F-9C50-7A9AE0140651}" presName="descendantText" presStyleLbl="alignAccFollowNode1" presStyleIdx="2" presStyleCnt="3">
        <dgm:presLayoutVars>
          <dgm:bulletEnabled val="1"/>
        </dgm:presLayoutVars>
      </dgm:prSet>
      <dgm:spPr/>
      <dgm:t>
        <a:bodyPr/>
        <a:lstStyle/>
        <a:p>
          <a:endParaRPr lang="en-US"/>
        </a:p>
      </dgm:t>
    </dgm:pt>
  </dgm:ptLst>
  <dgm:cxnLst>
    <dgm:cxn modelId="{FB6723AD-6C42-4D10-A5AE-7ADEBD81B66C}" type="presOf" srcId="{5048028E-32DF-4F7F-867C-B8E7CCD05F87}" destId="{6BDFDB1B-0EA6-42A2-ABBD-BA7101702FE4}" srcOrd="0" destOrd="0" presId="urn:microsoft.com/office/officeart/2005/8/layout/vList5"/>
    <dgm:cxn modelId="{DE217713-65F4-40B5-AD0E-F4CEEA672F20}" srcId="{5048028E-32DF-4F7F-867C-B8E7CCD05F87}" destId="{D351742C-5CC9-4D5F-9EB9-FC494404C582}" srcOrd="1" destOrd="0" parTransId="{080554EE-DB6A-47FF-977D-C0FCE0F9C89C}" sibTransId="{57CE1533-5C72-45B2-96BC-FAEF9A2F30D2}"/>
    <dgm:cxn modelId="{18AA2BE9-6EC4-4F3F-A286-8ACDD9F34939}" type="presOf" srcId="{48DDF7E8-2FC9-48FF-B8A7-AA4DEBA7FE15}" destId="{51262839-84CF-41D1-937C-E73339939C10}" srcOrd="0" destOrd="1" presId="urn:microsoft.com/office/officeart/2005/8/layout/vList5"/>
    <dgm:cxn modelId="{8BDE02D5-6089-4091-8A13-E98671ED21AB}" srcId="{5407550D-5448-498F-9C50-7A9AE0140651}" destId="{B129FD98-2826-4339-B64C-DE82E3AA0EFA}" srcOrd="4" destOrd="0" parTransId="{D2329E31-5317-43FA-BF27-A1B222242688}" sibTransId="{6FEF0891-0180-4341-B6A8-F3DDA7377577}"/>
    <dgm:cxn modelId="{52B03D80-2C83-482E-B0A7-60653A96A811}" srcId="{5407550D-5448-498F-9C50-7A9AE0140651}" destId="{0E191AAB-48A6-42BB-82E2-A664204AFFD5}" srcOrd="6" destOrd="0" parTransId="{2397001E-DE3E-4265-94AE-65E731B7D09C}" sibTransId="{1F9EFAB1-1F5B-4092-AC97-48022B778827}"/>
    <dgm:cxn modelId="{46D33DDE-F65A-4D61-986B-4719E8924DE5}" type="presOf" srcId="{92B11FF9-5464-4F25-BC8B-82B8610ABE7D}" destId="{7C45C10F-858B-41F0-A0BB-B423606C8D55}" srcOrd="0" destOrd="1" presId="urn:microsoft.com/office/officeart/2005/8/layout/vList5"/>
    <dgm:cxn modelId="{CB1014B6-791E-47D7-AEBD-D3B7A105A09D}" type="presOf" srcId="{A6E3B4A8-2090-40AF-9926-9BEEA351E1DB}" destId="{E365F09D-879B-4308-8865-628BB78D02D2}" srcOrd="0" destOrd="0" presId="urn:microsoft.com/office/officeart/2005/8/layout/vList5"/>
    <dgm:cxn modelId="{BB7E0050-271B-48A7-B5EF-EE299F3D5E61}" type="presOf" srcId="{5407550D-5448-498F-9C50-7A9AE0140651}" destId="{E1F5E2DC-1142-430C-8FE1-20D0CE78D2AD}" srcOrd="0" destOrd="0" presId="urn:microsoft.com/office/officeart/2005/8/layout/vList5"/>
    <dgm:cxn modelId="{5D9870D7-2EB1-49FC-A2A5-9E85302A57F8}" type="presOf" srcId="{A1A962AB-CE70-4541-B52C-02F0C852A62F}" destId="{7C45C10F-858B-41F0-A0BB-B423606C8D55}" srcOrd="0" destOrd="3" presId="urn:microsoft.com/office/officeart/2005/8/layout/vList5"/>
    <dgm:cxn modelId="{1C1AA79C-47C9-4677-916E-79C4633A0B77}" srcId="{D351742C-5CC9-4D5F-9EB9-FC494404C582}" destId="{48DDF7E8-2FC9-48FF-B8A7-AA4DEBA7FE15}" srcOrd="1" destOrd="0" parTransId="{C0215933-8F31-4D91-A338-B16D7040BE46}" sibTransId="{53D51BA1-1251-42F4-9311-1E42ED91F22B}"/>
    <dgm:cxn modelId="{D64EA369-0E4C-4BAA-900C-D9136296F051}" srcId="{64760477-2504-4FC6-A59A-32CFCE08E6B1}" destId="{A6E3B4A8-2090-40AF-9926-9BEEA351E1DB}" srcOrd="0" destOrd="0" parTransId="{158E4E3F-7C64-43CE-AD90-440CF58FD961}" sibTransId="{1E755736-714C-49AC-82A7-7A142B3A25B5}"/>
    <dgm:cxn modelId="{AA46C05B-68AD-46F5-B2C4-E167B67550F9}" srcId="{5407550D-5448-498F-9C50-7A9AE0140651}" destId="{2FF97283-3516-4F05-BDE2-EE023954FF54}" srcOrd="5" destOrd="0" parTransId="{B18A6362-2467-4449-AD8C-EC454F4025F7}" sibTransId="{00B33D42-B56B-4D53-BC08-DFF0B1F23D7F}"/>
    <dgm:cxn modelId="{AA3E83B6-8A3F-4FF4-B084-678604483447}" type="presOf" srcId="{9CE7FE8F-3CFF-46A2-905E-977B21BCA279}" destId="{7C45C10F-858B-41F0-A0BB-B423606C8D55}" srcOrd="0" destOrd="2" presId="urn:microsoft.com/office/officeart/2005/8/layout/vList5"/>
    <dgm:cxn modelId="{7ECDF8BA-C40A-4926-84D9-CFD36003CACC}" type="presOf" srcId="{2FF97283-3516-4F05-BDE2-EE023954FF54}" destId="{7C45C10F-858B-41F0-A0BB-B423606C8D55}" srcOrd="0" destOrd="5" presId="urn:microsoft.com/office/officeart/2005/8/layout/vList5"/>
    <dgm:cxn modelId="{1BACFEA3-FD7A-4105-BEC5-1ACABE89BC75}" srcId="{D351742C-5CC9-4D5F-9EB9-FC494404C582}" destId="{3D4BC55B-5B43-4225-9DC5-495F245F6697}" srcOrd="0" destOrd="0" parTransId="{FBE8001B-F2BC-4700-9B4E-10A0C5B73203}" sibTransId="{3AE1EFB9-E85E-4E5E-9215-18A1F6FDED3A}"/>
    <dgm:cxn modelId="{84FA3A8A-571D-4ADA-AA61-47A43FD38F63}" srcId="{D351742C-5CC9-4D5F-9EB9-FC494404C582}" destId="{1B964A15-EA64-4760-8838-B3D89ECD12D5}" srcOrd="3" destOrd="0" parTransId="{613EF0D3-406C-4207-A8D5-B4143F332A26}" sibTransId="{19F97967-57CC-4892-9ADB-5278753FE1B7}"/>
    <dgm:cxn modelId="{82114FC1-16F6-4EE5-B17D-EBB0453EC070}" srcId="{5048028E-32DF-4F7F-867C-B8E7CCD05F87}" destId="{64760477-2504-4FC6-A59A-32CFCE08E6B1}" srcOrd="0" destOrd="0" parTransId="{AE909C3D-C85D-4B80-8A83-BA493A38720A}" sibTransId="{81ACD8F2-A94E-4EF4-AEB6-DE00904CFDC3}"/>
    <dgm:cxn modelId="{D47C5C19-07B5-44ED-B49B-0CB260FE2F9F}" srcId="{5407550D-5448-498F-9C50-7A9AE0140651}" destId="{A1A962AB-CE70-4541-B52C-02F0C852A62F}" srcOrd="3" destOrd="0" parTransId="{62EEA495-5E60-45C5-88CC-98AD716AAA02}" sibTransId="{13B38174-BAA4-4713-8127-005C8DC0B62F}"/>
    <dgm:cxn modelId="{9DEAB45F-A71D-41F2-B1FF-39D4DE1DF7D0}" srcId="{D351742C-5CC9-4D5F-9EB9-FC494404C582}" destId="{A2EF1CF4-86A5-40B8-BEF0-5EF416C34F97}" srcOrd="4" destOrd="0" parTransId="{720075D9-81D4-4617-A229-0E10657A8402}" sibTransId="{AE4FA486-FCB3-40DD-B0C1-76FF14724A54}"/>
    <dgm:cxn modelId="{E2B9E371-F53D-4049-A555-F5FA7767C102}" srcId="{5407550D-5448-498F-9C50-7A9AE0140651}" destId="{92B11FF9-5464-4F25-BC8B-82B8610ABE7D}" srcOrd="1" destOrd="0" parTransId="{0C5BB3B2-219F-46B7-BA09-1AF196375092}" sibTransId="{CCD3BE64-355E-45E3-BEA5-E6193CDE9BDF}"/>
    <dgm:cxn modelId="{E4A1E91E-803B-4DD0-8135-3B3B86F72E1F}" type="presOf" srcId="{6B68C08B-D26F-4B0D-B2B7-1D82EEB9546B}" destId="{7C45C10F-858B-41F0-A0BB-B423606C8D55}" srcOrd="0" destOrd="0" presId="urn:microsoft.com/office/officeart/2005/8/layout/vList5"/>
    <dgm:cxn modelId="{5DC768A1-18F6-4172-BD87-5071D0CE971D}" srcId="{5407550D-5448-498F-9C50-7A9AE0140651}" destId="{6B68C08B-D26F-4B0D-B2B7-1D82EEB9546B}" srcOrd="0" destOrd="0" parTransId="{688D75CE-8BEB-4D5A-91F8-2E04DD15CEA9}" sibTransId="{1F1E1DC6-6BDC-4C5A-B28A-7EB8922F0BBC}"/>
    <dgm:cxn modelId="{DBA07D5C-40AF-410D-9B06-DEAF68712AEB}" type="presOf" srcId="{4AC75E87-9DED-40CC-B879-575BB402E766}" destId="{51262839-84CF-41D1-937C-E73339939C10}" srcOrd="0" destOrd="2" presId="urn:microsoft.com/office/officeart/2005/8/layout/vList5"/>
    <dgm:cxn modelId="{61F769AB-5470-4CAE-BA32-0385C47A3107}" type="presOf" srcId="{B129FD98-2826-4339-B64C-DE82E3AA0EFA}" destId="{7C45C10F-858B-41F0-A0BB-B423606C8D55}" srcOrd="0" destOrd="4" presId="urn:microsoft.com/office/officeart/2005/8/layout/vList5"/>
    <dgm:cxn modelId="{0D8F86CE-A0AE-4656-A0EC-9B607F3C8F94}" srcId="{5407550D-5448-498F-9C50-7A9AE0140651}" destId="{9CE7FE8F-3CFF-46A2-905E-977B21BCA279}" srcOrd="2" destOrd="0" parTransId="{D03B690F-AF8E-4057-8BA2-646613C1055F}" sibTransId="{A94C8CBD-0154-4151-9C42-D6C3C7671B63}"/>
    <dgm:cxn modelId="{C7B7CDA4-7123-4E3F-86CF-B5F03C03FD33}" srcId="{D351742C-5CC9-4D5F-9EB9-FC494404C582}" destId="{4AC75E87-9DED-40CC-B879-575BB402E766}" srcOrd="2" destOrd="0" parTransId="{F75E865B-8D38-4551-B0DD-4EDCB539F45C}" sibTransId="{1D14235F-C912-459C-8E09-86FAF7E24A74}"/>
    <dgm:cxn modelId="{603A9E9E-0CDC-4EA7-9A5A-0C8707472B02}" type="presOf" srcId="{A2EF1CF4-86A5-40B8-BEF0-5EF416C34F97}" destId="{51262839-84CF-41D1-937C-E73339939C10}" srcOrd="0" destOrd="4" presId="urn:microsoft.com/office/officeart/2005/8/layout/vList5"/>
    <dgm:cxn modelId="{2D7DC330-B3D4-4E9D-B268-A562637BE4C8}" type="presOf" srcId="{1B964A15-EA64-4760-8838-B3D89ECD12D5}" destId="{51262839-84CF-41D1-937C-E73339939C10}" srcOrd="0" destOrd="3" presId="urn:microsoft.com/office/officeart/2005/8/layout/vList5"/>
    <dgm:cxn modelId="{3A869EDB-197E-4771-82B8-6BCD61652533}" type="presOf" srcId="{64760477-2504-4FC6-A59A-32CFCE08E6B1}" destId="{FE444783-AB66-4DC6-9C64-76E8D49C08D7}" srcOrd="0" destOrd="0" presId="urn:microsoft.com/office/officeart/2005/8/layout/vList5"/>
    <dgm:cxn modelId="{3EA4CBA4-4F13-452F-AE98-286752401F49}" type="presOf" srcId="{0E191AAB-48A6-42BB-82E2-A664204AFFD5}" destId="{7C45C10F-858B-41F0-A0BB-B423606C8D55}" srcOrd="0" destOrd="6" presId="urn:microsoft.com/office/officeart/2005/8/layout/vList5"/>
    <dgm:cxn modelId="{693888A8-40F0-4533-8774-A59974E8D735}" srcId="{5048028E-32DF-4F7F-867C-B8E7CCD05F87}" destId="{5407550D-5448-498F-9C50-7A9AE0140651}" srcOrd="2" destOrd="0" parTransId="{B43D9240-3E5F-4B71-B944-8137D519776A}" sibTransId="{AF4FD17D-8859-4ECB-BC82-8698D1F2920F}"/>
    <dgm:cxn modelId="{D8207F54-EF7E-4FFC-B1E2-85B02EF23AC1}" type="presOf" srcId="{3D4BC55B-5B43-4225-9DC5-495F245F6697}" destId="{51262839-84CF-41D1-937C-E73339939C10}" srcOrd="0" destOrd="0" presId="urn:microsoft.com/office/officeart/2005/8/layout/vList5"/>
    <dgm:cxn modelId="{0B62940D-688F-475A-BF7F-CF56A248C75B}" type="presOf" srcId="{D351742C-5CC9-4D5F-9EB9-FC494404C582}" destId="{60CED6A3-2F50-47AC-9C33-791C687E278D}" srcOrd="0" destOrd="0" presId="urn:microsoft.com/office/officeart/2005/8/layout/vList5"/>
    <dgm:cxn modelId="{8776C6B9-9810-45B4-B99A-1C2C22E5D0A4}" type="presParOf" srcId="{6BDFDB1B-0EA6-42A2-ABBD-BA7101702FE4}" destId="{05090A3F-B62D-4AB1-AA2B-B00D1CAC8D03}" srcOrd="0" destOrd="0" presId="urn:microsoft.com/office/officeart/2005/8/layout/vList5"/>
    <dgm:cxn modelId="{034FF9BC-891C-46AF-887D-17F6EBBBCB43}" type="presParOf" srcId="{05090A3F-B62D-4AB1-AA2B-B00D1CAC8D03}" destId="{FE444783-AB66-4DC6-9C64-76E8D49C08D7}" srcOrd="0" destOrd="0" presId="urn:microsoft.com/office/officeart/2005/8/layout/vList5"/>
    <dgm:cxn modelId="{60ADBA5D-8FF0-49B3-A945-AF08C35417EF}" type="presParOf" srcId="{05090A3F-B62D-4AB1-AA2B-B00D1CAC8D03}" destId="{E365F09D-879B-4308-8865-628BB78D02D2}" srcOrd="1" destOrd="0" presId="urn:microsoft.com/office/officeart/2005/8/layout/vList5"/>
    <dgm:cxn modelId="{8FAD71E7-9A5C-435E-9D9E-ACDEE5D36CC1}" type="presParOf" srcId="{6BDFDB1B-0EA6-42A2-ABBD-BA7101702FE4}" destId="{236A43A8-652E-4AB8-8DF0-2F2CCDE1071F}" srcOrd="1" destOrd="0" presId="urn:microsoft.com/office/officeart/2005/8/layout/vList5"/>
    <dgm:cxn modelId="{DC6B269F-0806-4DCD-96B2-640D1549C290}" type="presParOf" srcId="{6BDFDB1B-0EA6-42A2-ABBD-BA7101702FE4}" destId="{852B979C-4406-4114-8016-EC4682BCC44A}" srcOrd="2" destOrd="0" presId="urn:microsoft.com/office/officeart/2005/8/layout/vList5"/>
    <dgm:cxn modelId="{DCE9B106-4D83-42FC-91B8-8A293D31F34F}" type="presParOf" srcId="{852B979C-4406-4114-8016-EC4682BCC44A}" destId="{60CED6A3-2F50-47AC-9C33-791C687E278D}" srcOrd="0" destOrd="0" presId="urn:microsoft.com/office/officeart/2005/8/layout/vList5"/>
    <dgm:cxn modelId="{97D75453-C97E-4597-A43C-EA7827EC30B8}" type="presParOf" srcId="{852B979C-4406-4114-8016-EC4682BCC44A}" destId="{51262839-84CF-41D1-937C-E73339939C10}" srcOrd="1" destOrd="0" presId="urn:microsoft.com/office/officeart/2005/8/layout/vList5"/>
    <dgm:cxn modelId="{B2BC3A4F-C896-47AF-9D4E-6D6D10A1BCF5}" type="presParOf" srcId="{6BDFDB1B-0EA6-42A2-ABBD-BA7101702FE4}" destId="{E0753589-2A98-4BCC-8B6B-92D906180818}" srcOrd="3" destOrd="0" presId="urn:microsoft.com/office/officeart/2005/8/layout/vList5"/>
    <dgm:cxn modelId="{D3E16308-7288-409D-8C4E-7CFD4AE8DDB0}" type="presParOf" srcId="{6BDFDB1B-0EA6-42A2-ABBD-BA7101702FE4}" destId="{66EF6DF0-1984-44BF-A0DF-826A0F65EBFB}" srcOrd="4" destOrd="0" presId="urn:microsoft.com/office/officeart/2005/8/layout/vList5"/>
    <dgm:cxn modelId="{134DE8C5-5FC2-488A-8A43-4CC58CAEAC4D}" type="presParOf" srcId="{66EF6DF0-1984-44BF-A0DF-826A0F65EBFB}" destId="{E1F5E2DC-1142-430C-8FE1-20D0CE78D2AD}" srcOrd="0" destOrd="0" presId="urn:microsoft.com/office/officeart/2005/8/layout/vList5"/>
    <dgm:cxn modelId="{E5A39874-605B-409A-A9E5-40C58F79CA42}" type="presParOf" srcId="{66EF6DF0-1984-44BF-A0DF-826A0F65EBFB}" destId="{7C45C10F-858B-41F0-A0BB-B423606C8D5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8700209-92B6-4B31-BA5D-AEDDD607544D}" type="datetimeFigureOut">
              <a:rPr lang="en-US" smtClean="0"/>
              <a:pPr/>
              <a:t>2/3/2015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95FD821-CEF4-459B-B124-76BCBA19A371}" type="slidenum">
              <a:rPr lang="en-US" smtClean="0"/>
              <a:pPr/>
              <a:t>‹#›</a:t>
            </a:fld>
            <a:endParaRPr lang="en-US" dirty="0"/>
          </a:p>
        </p:txBody>
      </p:sp>
    </p:spTree>
    <p:extLst>
      <p:ext uri="{BB962C8B-B14F-4D97-AF65-F5344CB8AC3E}">
        <p14:creationId xmlns:p14="http://schemas.microsoft.com/office/powerpoint/2010/main" val="2302919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25A5251-2C46-40B7-957A-73CF9743BC28}" type="datetimeFigureOut">
              <a:rPr lang="en-US" smtClean="0"/>
              <a:pPr/>
              <a:t>2/3/2015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568E673-89F4-42CF-B944-D4432F703F68}" type="slidenum">
              <a:rPr lang="en-US" smtClean="0"/>
              <a:pPr/>
              <a:t>‹#›</a:t>
            </a:fld>
            <a:endParaRPr lang="en-US" dirty="0"/>
          </a:p>
        </p:txBody>
      </p:sp>
    </p:spTree>
    <p:extLst>
      <p:ext uri="{BB962C8B-B14F-4D97-AF65-F5344CB8AC3E}">
        <p14:creationId xmlns:p14="http://schemas.microsoft.com/office/powerpoint/2010/main" val="204467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1</a:t>
            </a:fld>
            <a:endParaRPr lang="en-US" dirty="0"/>
          </a:p>
        </p:txBody>
      </p:sp>
    </p:spTree>
    <p:extLst>
      <p:ext uri="{BB962C8B-B14F-4D97-AF65-F5344CB8AC3E}">
        <p14:creationId xmlns:p14="http://schemas.microsoft.com/office/powerpoint/2010/main" val="328258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29</a:t>
            </a:fld>
            <a:endParaRPr lang="en-US" dirty="0"/>
          </a:p>
        </p:txBody>
      </p:sp>
    </p:spTree>
    <p:extLst>
      <p:ext uri="{BB962C8B-B14F-4D97-AF65-F5344CB8AC3E}">
        <p14:creationId xmlns:p14="http://schemas.microsoft.com/office/powerpoint/2010/main" val="1918941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2</a:t>
            </a:fld>
            <a:endParaRPr lang="en-US" dirty="0"/>
          </a:p>
        </p:txBody>
      </p:sp>
    </p:spTree>
    <p:extLst>
      <p:ext uri="{BB962C8B-B14F-4D97-AF65-F5344CB8AC3E}">
        <p14:creationId xmlns:p14="http://schemas.microsoft.com/office/powerpoint/2010/main" val="384294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3</a:t>
            </a:fld>
            <a:endParaRPr lang="en-US" dirty="0"/>
          </a:p>
        </p:txBody>
      </p:sp>
    </p:spTree>
    <p:extLst>
      <p:ext uri="{BB962C8B-B14F-4D97-AF65-F5344CB8AC3E}">
        <p14:creationId xmlns:p14="http://schemas.microsoft.com/office/powerpoint/2010/main" val="2759728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4</a:t>
            </a:fld>
            <a:endParaRPr lang="en-US" dirty="0"/>
          </a:p>
        </p:txBody>
      </p:sp>
    </p:spTree>
    <p:extLst>
      <p:ext uri="{BB962C8B-B14F-4D97-AF65-F5344CB8AC3E}">
        <p14:creationId xmlns:p14="http://schemas.microsoft.com/office/powerpoint/2010/main" val="51960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5</a:t>
            </a:fld>
            <a:endParaRPr lang="en-US" dirty="0"/>
          </a:p>
        </p:txBody>
      </p:sp>
    </p:spTree>
    <p:extLst>
      <p:ext uri="{BB962C8B-B14F-4D97-AF65-F5344CB8AC3E}">
        <p14:creationId xmlns:p14="http://schemas.microsoft.com/office/powerpoint/2010/main" val="178032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8</a:t>
            </a:fld>
            <a:endParaRPr lang="en-US" dirty="0"/>
          </a:p>
        </p:txBody>
      </p:sp>
    </p:spTree>
    <p:extLst>
      <p:ext uri="{BB962C8B-B14F-4D97-AF65-F5344CB8AC3E}">
        <p14:creationId xmlns:p14="http://schemas.microsoft.com/office/powerpoint/2010/main" val="970144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13</a:t>
            </a:fld>
            <a:endParaRPr lang="en-US" dirty="0"/>
          </a:p>
        </p:txBody>
      </p:sp>
    </p:spTree>
    <p:extLst>
      <p:ext uri="{BB962C8B-B14F-4D97-AF65-F5344CB8AC3E}">
        <p14:creationId xmlns:p14="http://schemas.microsoft.com/office/powerpoint/2010/main" val="966969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17</a:t>
            </a:fld>
            <a:endParaRPr lang="en-US" dirty="0"/>
          </a:p>
        </p:txBody>
      </p:sp>
    </p:spTree>
    <p:extLst>
      <p:ext uri="{BB962C8B-B14F-4D97-AF65-F5344CB8AC3E}">
        <p14:creationId xmlns:p14="http://schemas.microsoft.com/office/powerpoint/2010/main" val="725274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8E673-89F4-42CF-B944-D4432F703F68}" type="slidenum">
              <a:rPr lang="en-US" smtClean="0"/>
              <a:pPr/>
              <a:t>24</a:t>
            </a:fld>
            <a:endParaRPr lang="en-US" dirty="0"/>
          </a:p>
        </p:txBody>
      </p:sp>
    </p:spTree>
    <p:extLst>
      <p:ext uri="{BB962C8B-B14F-4D97-AF65-F5344CB8AC3E}">
        <p14:creationId xmlns:p14="http://schemas.microsoft.com/office/powerpoint/2010/main" val="2093944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800000"/>
          </a:solidFill>
          <a:ln w="9525">
            <a:solidFill>
              <a:srgbClr val="800000"/>
            </a:solidFill>
            <a:round/>
            <a:headEnd/>
            <a:tailEnd/>
          </a:ln>
        </p:spPr>
        <p:txBody>
          <a:bodyPr/>
          <a:lstStyle/>
          <a:p>
            <a:pPr eaLnBrk="1" hangingPunct="1">
              <a:defRPr/>
            </a:pPr>
            <a:endParaRPr lang="en-US" sz="2400" dirty="0">
              <a:latin typeface="Times New Roman" pitchFamily="18" charset="0"/>
            </a:endParaRPr>
          </a:p>
        </p:txBody>
      </p:sp>
      <p:sp>
        <p:nvSpPr>
          <p:cNvPr id="102402" name="Rectangle 2"/>
          <p:cNvSpPr>
            <a:spLocks noGrp="1" noChangeArrowheads="1"/>
          </p:cNvSpPr>
          <p:nvPr>
            <p:ph type="ctrTitle"/>
          </p:nvPr>
        </p:nvSpPr>
        <p:spPr>
          <a:xfrm>
            <a:off x="685800" y="990600"/>
            <a:ext cx="7772400" cy="1371600"/>
          </a:xfrm>
        </p:spPr>
        <p:txBody>
          <a:bodyPr/>
          <a:lstStyle>
            <a:lvl1pPr>
              <a:defRPr sz="2700"/>
            </a:lvl1pPr>
          </a:lstStyle>
          <a:p>
            <a:r>
              <a:rPr lang="en-US" smtClean="0"/>
              <a:t>Click to edit Master title style</a:t>
            </a:r>
            <a:endParaRPr lang="en-US"/>
          </a:p>
        </p:txBody>
      </p:sp>
      <p:sp>
        <p:nvSpPr>
          <p:cNvPr id="102403" name="Rectangle 3"/>
          <p:cNvSpPr>
            <a:spLocks noGrp="1" noChangeArrowheads="1"/>
          </p:cNvSpPr>
          <p:nvPr>
            <p:ph type="subTitle" idx="1"/>
          </p:nvPr>
        </p:nvSpPr>
        <p:spPr>
          <a:xfrm>
            <a:off x="1447800" y="3429000"/>
            <a:ext cx="7010400" cy="1600200"/>
          </a:xfrm>
        </p:spPr>
        <p:txBody>
          <a:bodyPr/>
          <a:lstStyle>
            <a:lvl1pPr marL="0" indent="0">
              <a:buFontTx/>
              <a:buNone/>
              <a:defRPr sz="1900"/>
            </a:lvl1pPr>
          </a:lstStyle>
          <a:p>
            <a:r>
              <a:rPr lang="en-US" smtClean="0"/>
              <a:t>Click to edit Master subtitle style</a:t>
            </a:r>
            <a:endParaRPr lang="en-US"/>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endParaRPr lang="en-US" dirty="0"/>
          </a:p>
        </p:txBody>
      </p:sp>
      <p:sp>
        <p:nvSpPr>
          <p:cNvPr id="7" name="Rectangle 6"/>
          <p:cNvSpPr>
            <a:spLocks noGrp="1" noChangeArrowheads="1"/>
          </p:cNvSpPr>
          <p:nvPr>
            <p:ph type="sldNum" sz="quarter" idx="12"/>
          </p:nvPr>
        </p:nvSpPr>
        <p:spPr>
          <a:xfrm>
            <a:off x="3581400" y="6400800"/>
            <a:ext cx="1905000" cy="457200"/>
          </a:xfrm>
        </p:spPr>
        <p:txBody>
          <a:bodyPr/>
          <a:lstStyle>
            <a:lvl1pPr algn="ctr">
              <a:defRPr/>
            </a:lvl1pPr>
          </a:lstStyle>
          <a:p>
            <a:fld id="{1F0E56AF-A553-445A-B850-43C42A92FEF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304800"/>
            <a:ext cx="2076450" cy="560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076950" cy="560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304800"/>
            <a:ext cx="8305800" cy="5600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800000"/>
          </a:solidFill>
          <a:ln w="9525">
            <a:solidFill>
              <a:srgbClr val="800000"/>
            </a:solidFill>
            <a:round/>
            <a:headEnd/>
            <a:tailEnd/>
          </a:ln>
        </p:spPr>
        <p:txBody>
          <a:bodyPr/>
          <a:lstStyle/>
          <a:p>
            <a:pPr>
              <a:defRPr/>
            </a:pPr>
            <a:endParaRPr lang="en-US" sz="2400" dirty="0">
              <a:latin typeface="Times New Roman" pitchFamily="18" charset="0"/>
            </a:endParaRPr>
          </a:p>
        </p:txBody>
      </p:sp>
      <p:sp>
        <p:nvSpPr>
          <p:cNvPr id="5122" name="Rectangle 2"/>
          <p:cNvSpPr>
            <a:spLocks noGrp="1" noChangeArrowheads="1"/>
          </p:cNvSpPr>
          <p:nvPr>
            <p:ph type="ctrTitle"/>
          </p:nvPr>
        </p:nvSpPr>
        <p:spPr>
          <a:xfrm>
            <a:off x="685800" y="990600"/>
            <a:ext cx="7772400" cy="1371600"/>
          </a:xfrm>
        </p:spPr>
        <p:txBody>
          <a:bodyPr/>
          <a:lstStyle>
            <a:lvl1pPr>
              <a:defRPr sz="27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Tx/>
              <a:buNone/>
              <a:defRPr sz="1900"/>
            </a:lvl1pPr>
          </a:lstStyle>
          <a:p>
            <a:r>
              <a:rPr lang="en-US" smtClean="0"/>
              <a:t>Click to edit Master subtitle style</a:t>
            </a:r>
            <a:endParaRPr lang="en-US"/>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xfrm>
            <a:off x="3581400" y="6400800"/>
            <a:ext cx="1905000" cy="457200"/>
          </a:xfrm>
        </p:spPr>
        <p:txBody>
          <a:bodyPr/>
          <a:lstStyle>
            <a:lvl1pPr algn="ctr">
              <a:defRPr/>
            </a:lvl1pPr>
          </a:lstStyle>
          <a:p>
            <a:pPr>
              <a:defRPr/>
            </a:pPr>
            <a:fld id="{45C67E40-4EF0-4D0F-8BB1-FA40DC3F8D1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64DEE9-F47F-4663-91C7-41D1F8DC57C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7289BC2-8CDA-4E1F-99E3-76E81A4C0677}"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52500"/>
            <a:ext cx="4076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952500"/>
            <a:ext cx="4076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17D18C-73B1-45C9-8938-A6A7B3238018}"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3919327-E192-4F38-82D9-5A379024C8D0}"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F62AF41-577E-44CC-9387-9DD64CDA8685}"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3B0AD36-7B7B-4731-ADD2-B915E3C5B76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C5E3AA0-BAF7-439D-910B-372CECC12F6C}"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FA45C75-1044-443E-896C-1157A87B23E8}"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5E8B29-BDD7-4A2F-8BFE-EAE4129D8536}"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304800"/>
            <a:ext cx="2076450" cy="560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076950" cy="560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F423E8A-A166-4BA8-83D0-971A55C9DB3E}"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0010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52500"/>
            <a:ext cx="40767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33900" y="952500"/>
            <a:ext cx="40767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33900" y="3505200"/>
            <a:ext cx="40767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DB06CF74-46DA-48EC-AB10-F4986AD09B04}" type="slidenum">
              <a:rPr lang="en-US"/>
              <a:pPr>
                <a:defRPr/>
              </a:pPr>
              <a:t>‹#›</a:t>
            </a:fld>
            <a:endParaRPr lang="en-US" dirty="0"/>
          </a:p>
        </p:txBody>
      </p:sp>
    </p:spTree>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52500"/>
            <a:ext cx="4076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952500"/>
            <a:ext cx="40767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5BE4AE0D-6BED-49E3-B1C8-01EF09437F81}" type="datetimeFigureOut">
              <a:rPr lang="en-US" smtClean="0"/>
              <a:pPr/>
              <a:t>2/3/2015</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5BE4AE0D-6BED-49E3-B1C8-01EF09437F81}" type="datetimeFigureOut">
              <a:rPr lang="en-US" smtClean="0"/>
              <a:pPr/>
              <a:t>2/3/2015</a:t>
            </a:fld>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5BE4AE0D-6BED-49E3-B1C8-01EF09437F81}" type="datetimeFigureOut">
              <a:rPr lang="en-US" smtClean="0"/>
              <a:pPr/>
              <a:t>2/3/2015</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F0E56AF-A553-445A-B850-43C42A92FEF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4800"/>
            <a:ext cx="80010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952500"/>
            <a:ext cx="83058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1380" name="Rectangle 4"/>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Verdana" pitchFamily="34" charset="0"/>
              </a:defRPr>
            </a:lvl1pPr>
          </a:lstStyle>
          <a:p>
            <a:pPr>
              <a:defRPr/>
            </a:pPr>
            <a:endParaRPr lang="en-US" dirty="0"/>
          </a:p>
        </p:txBody>
      </p:sp>
      <p:sp>
        <p:nvSpPr>
          <p:cNvPr id="1013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Verdana" pitchFamily="34" charset="0"/>
              </a:defRPr>
            </a:lvl1pPr>
          </a:lstStyle>
          <a:p>
            <a:endParaRPr lang="en-US" dirty="0"/>
          </a:p>
        </p:txBody>
      </p:sp>
      <p:sp>
        <p:nvSpPr>
          <p:cNvPr id="101382" name="Rectangle 6"/>
          <p:cNvSpPr>
            <a:spLocks noGrp="1" noChangeArrowheads="1"/>
          </p:cNvSpPr>
          <p:nvPr>
            <p:ph type="sldNum" sz="quarter" idx="4"/>
          </p:nvPr>
        </p:nvSpPr>
        <p:spPr bwMode="auto">
          <a:xfrm>
            <a:off x="6781800" y="6381750"/>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solidFill>
                  <a:srgbClr val="800000"/>
                </a:solidFill>
                <a:latin typeface="Verdana" pitchFamily="34" charset="0"/>
              </a:defRPr>
            </a:lvl1pPr>
          </a:lstStyle>
          <a:p>
            <a:fld id="{1F0E56AF-A553-445A-B850-43C42A92FEF6}" type="slidenum">
              <a:rPr lang="en-US" smtClean="0"/>
              <a:pPr/>
              <a:t>‹#›</a:t>
            </a:fld>
            <a:endParaRPr lang="en-US" dirty="0"/>
          </a:p>
        </p:txBody>
      </p:sp>
      <p:sp>
        <p:nvSpPr>
          <p:cNvPr id="101383" name="Line 3"/>
          <p:cNvSpPr>
            <a:spLocks noChangeShapeType="1"/>
          </p:cNvSpPr>
          <p:nvPr/>
        </p:nvSpPr>
        <p:spPr bwMode="auto">
          <a:xfrm>
            <a:off x="381000" y="762000"/>
            <a:ext cx="8305800" cy="0"/>
          </a:xfrm>
          <a:prstGeom prst="line">
            <a:avLst/>
          </a:prstGeom>
          <a:noFill/>
          <a:ln w="9525">
            <a:solidFill>
              <a:srgbClr val="800000"/>
            </a:solidFill>
            <a:round/>
            <a:headEnd/>
            <a:tailEnd/>
          </a:ln>
        </p:spPr>
        <p:txBody>
          <a:bodyPr/>
          <a:lstStyle/>
          <a:p>
            <a:pPr>
              <a:defRPr/>
            </a:pPr>
            <a:endParaRPr lang="en-US" dirty="0"/>
          </a:p>
        </p:txBody>
      </p:sp>
      <p:sp>
        <p:nvSpPr>
          <p:cNvPr id="101384" name="Line 3"/>
          <p:cNvSpPr>
            <a:spLocks noChangeShapeType="1"/>
          </p:cNvSpPr>
          <p:nvPr/>
        </p:nvSpPr>
        <p:spPr bwMode="auto">
          <a:xfrm>
            <a:off x="381000" y="6223000"/>
            <a:ext cx="8305800" cy="0"/>
          </a:xfrm>
          <a:prstGeom prst="line">
            <a:avLst/>
          </a:prstGeom>
          <a:noFill/>
          <a:ln w="9525">
            <a:solidFill>
              <a:srgbClr val="800000"/>
            </a:solidFill>
            <a:round/>
            <a:headEnd/>
            <a:tailEnd/>
          </a:ln>
        </p:spPr>
        <p:txBody>
          <a:bodyPr/>
          <a:lstStyle/>
          <a:p>
            <a:pPr>
              <a:defRPr/>
            </a:pPr>
            <a:endParaRPr lang="en-US" dirty="0"/>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49349" y="6238722"/>
            <a:ext cx="1631852" cy="575948"/>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iming>
    <p:tnLst>
      <p:par>
        <p:cTn id="1" dur="indefinite" restart="never" nodeType="tmRoot"/>
      </p:par>
    </p:tnLst>
  </p:timing>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Garamond" pitchFamily="18" charset="0"/>
        </a:defRPr>
      </a:lvl2pPr>
      <a:lvl3pPr algn="l" rtl="0" eaLnBrk="1" fontAlgn="base" hangingPunct="1">
        <a:spcBef>
          <a:spcPct val="0"/>
        </a:spcBef>
        <a:spcAft>
          <a:spcPct val="0"/>
        </a:spcAft>
        <a:defRPr sz="2400" b="1">
          <a:solidFill>
            <a:schemeClr val="tx2"/>
          </a:solidFill>
          <a:latin typeface="Garamond" pitchFamily="18" charset="0"/>
        </a:defRPr>
      </a:lvl3pPr>
      <a:lvl4pPr algn="l" rtl="0" eaLnBrk="1" fontAlgn="base" hangingPunct="1">
        <a:spcBef>
          <a:spcPct val="0"/>
        </a:spcBef>
        <a:spcAft>
          <a:spcPct val="0"/>
        </a:spcAft>
        <a:defRPr sz="2400" b="1">
          <a:solidFill>
            <a:schemeClr val="tx2"/>
          </a:solidFill>
          <a:latin typeface="Garamond" pitchFamily="18" charset="0"/>
        </a:defRPr>
      </a:lvl4pPr>
      <a:lvl5pPr algn="l" rtl="0" eaLnBrk="1" fontAlgn="base" hangingPunct="1">
        <a:spcBef>
          <a:spcPct val="0"/>
        </a:spcBef>
        <a:spcAft>
          <a:spcPct val="0"/>
        </a:spcAft>
        <a:defRPr sz="2400" b="1">
          <a:solidFill>
            <a:schemeClr val="tx2"/>
          </a:solidFill>
          <a:latin typeface="Garamond" pitchFamily="18" charset="0"/>
        </a:defRPr>
      </a:lvl5pPr>
      <a:lvl6pPr marL="457200" algn="l" rtl="0" eaLnBrk="1" fontAlgn="base" hangingPunct="1">
        <a:spcBef>
          <a:spcPct val="0"/>
        </a:spcBef>
        <a:spcAft>
          <a:spcPct val="0"/>
        </a:spcAft>
        <a:defRPr sz="2400" b="1">
          <a:solidFill>
            <a:schemeClr val="tx2"/>
          </a:solidFill>
          <a:latin typeface="Garamond" pitchFamily="18" charset="0"/>
        </a:defRPr>
      </a:lvl6pPr>
      <a:lvl7pPr marL="914400" algn="l" rtl="0" eaLnBrk="1" fontAlgn="base" hangingPunct="1">
        <a:spcBef>
          <a:spcPct val="0"/>
        </a:spcBef>
        <a:spcAft>
          <a:spcPct val="0"/>
        </a:spcAft>
        <a:defRPr sz="2400" b="1">
          <a:solidFill>
            <a:schemeClr val="tx2"/>
          </a:solidFill>
          <a:latin typeface="Garamond" pitchFamily="18" charset="0"/>
        </a:defRPr>
      </a:lvl7pPr>
      <a:lvl8pPr marL="1371600" algn="l" rtl="0" eaLnBrk="1" fontAlgn="base" hangingPunct="1">
        <a:spcBef>
          <a:spcPct val="0"/>
        </a:spcBef>
        <a:spcAft>
          <a:spcPct val="0"/>
        </a:spcAft>
        <a:defRPr sz="2400" b="1">
          <a:solidFill>
            <a:schemeClr val="tx2"/>
          </a:solidFill>
          <a:latin typeface="Garamond" pitchFamily="18" charset="0"/>
        </a:defRPr>
      </a:lvl8pPr>
      <a:lvl9pPr marL="1828800" algn="l" rtl="0" eaLnBrk="1" fontAlgn="base" hangingPunct="1">
        <a:spcBef>
          <a:spcPct val="0"/>
        </a:spcBef>
        <a:spcAft>
          <a:spcPct val="0"/>
        </a:spcAft>
        <a:defRPr sz="2400" b="1">
          <a:solidFill>
            <a:schemeClr val="tx2"/>
          </a:solidFill>
          <a:latin typeface="Garamond" pitchFamily="18" charset="0"/>
        </a:defRPr>
      </a:lvl9pPr>
    </p:titleStyle>
    <p:bodyStyle>
      <a:lvl1pPr marL="469900" indent="-469900" algn="l" rtl="0" eaLnBrk="1" fontAlgn="base" hangingPunct="1">
        <a:spcBef>
          <a:spcPct val="20000"/>
        </a:spcBef>
        <a:spcAft>
          <a:spcPct val="0"/>
        </a:spcAft>
        <a:buClr>
          <a:srgbClr val="800000"/>
        </a:buClr>
        <a:buChar char="•"/>
        <a:defRPr sz="2000">
          <a:solidFill>
            <a:schemeClr val="tx1"/>
          </a:solidFill>
          <a:latin typeface="+mn-lt"/>
          <a:ea typeface="+mn-ea"/>
          <a:cs typeface="+mn-cs"/>
        </a:defRPr>
      </a:lvl1pPr>
      <a:lvl2pPr marL="908050" indent="-436563" algn="l" rtl="0" eaLnBrk="1" fontAlgn="base" hangingPunct="1">
        <a:spcBef>
          <a:spcPct val="20000"/>
        </a:spcBef>
        <a:spcAft>
          <a:spcPct val="0"/>
        </a:spcAft>
        <a:buClr>
          <a:srgbClr val="800000"/>
        </a:buClr>
        <a:buFont typeface="Symbol" pitchFamily="18" charset="2"/>
        <a:buChar char="-"/>
        <a:defRPr>
          <a:solidFill>
            <a:schemeClr val="tx1"/>
          </a:solidFill>
          <a:latin typeface="+mn-lt"/>
        </a:defRPr>
      </a:lvl2pPr>
      <a:lvl3pPr marL="1304925" indent="-395288" algn="l" rtl="0" eaLnBrk="1" fontAlgn="base" hangingPunct="1">
        <a:spcBef>
          <a:spcPct val="20000"/>
        </a:spcBef>
        <a:spcAft>
          <a:spcPct val="0"/>
        </a:spcAft>
        <a:buClr>
          <a:srgbClr val="800000"/>
        </a:buClr>
        <a:buFont typeface="Wingdings" pitchFamily="2" charset="2"/>
        <a:buChar char="ü"/>
        <a:defRPr sz="1600">
          <a:solidFill>
            <a:schemeClr val="tx1"/>
          </a:solidFill>
          <a:latin typeface="+mn-lt"/>
        </a:defRPr>
      </a:lvl3pPr>
      <a:lvl4pPr marL="1693863" indent="-387350" algn="l" rtl="0" eaLnBrk="1" fontAlgn="base" hangingPunct="1">
        <a:spcBef>
          <a:spcPct val="20000"/>
        </a:spcBef>
        <a:spcAft>
          <a:spcPct val="0"/>
        </a:spcAft>
        <a:buClr>
          <a:schemeClr val="tx1"/>
        </a:buClr>
        <a:buFont typeface="Wingdings" pitchFamily="2" charset="2"/>
        <a:buChar char="n"/>
        <a:defRPr sz="1400">
          <a:solidFill>
            <a:schemeClr val="tx1"/>
          </a:solidFill>
          <a:latin typeface="+mn-lt"/>
        </a:defRPr>
      </a:lvl4pPr>
      <a:lvl5pPr marL="20939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5pPr>
      <a:lvl6pPr marL="25511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6pPr>
      <a:lvl7pPr marL="30083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7pPr>
      <a:lvl8pPr marL="34655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8pPr>
      <a:lvl9pPr marL="39227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7" name="Picture 6"/>
          <p:cNvPicPr>
            <a:picLocks noChangeAspect="1" noChangeArrowheads="1"/>
          </p:cNvPicPr>
          <p:nvPr/>
        </p:nvPicPr>
        <p:blipFill>
          <a:blip r:embed="rId15" cstate="print">
            <a:extLst>
              <a:ext uri="{28A0092B-C50C-407E-A947-70E740481C1C}">
                <a14:useLocalDpi xmlns:a14="http://schemas.microsoft.com/office/drawing/2010/main" val="0"/>
              </a:ext>
            </a:extLst>
          </a:blip>
          <a:stretch>
            <a:fillRect/>
          </a:stretch>
        </p:blipFill>
        <p:spPr bwMode="auto">
          <a:xfrm>
            <a:off x="457200" y="6176402"/>
            <a:ext cx="1676400" cy="537883"/>
          </a:xfrm>
          <a:prstGeom prst="rect">
            <a:avLst/>
          </a:prstGeom>
          <a:noFill/>
          <a:ln w="9525">
            <a:noFill/>
            <a:miter lim="800000"/>
            <a:headEnd/>
            <a:tailEnd/>
          </a:ln>
        </p:spPr>
      </p:pic>
      <p:sp>
        <p:nvSpPr>
          <p:cNvPr id="2050" name="Rectangle 2"/>
          <p:cNvSpPr>
            <a:spLocks noGrp="1" noChangeArrowheads="1"/>
          </p:cNvSpPr>
          <p:nvPr>
            <p:ph type="title"/>
          </p:nvPr>
        </p:nvSpPr>
        <p:spPr bwMode="auto">
          <a:xfrm>
            <a:off x="304800" y="304800"/>
            <a:ext cx="80010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304800" y="952500"/>
            <a:ext cx="83058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100" name="Rectangle 4"/>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defRPr>
            </a:lvl1pPr>
          </a:lstStyle>
          <a:p>
            <a:pPr>
              <a:defRPr/>
            </a:pPr>
            <a:endParaRPr lang="en-US" dirty="0"/>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Verdana" pitchFamily="34" charset="0"/>
              </a:defRPr>
            </a:lvl1pPr>
          </a:lstStyle>
          <a:p>
            <a:pPr>
              <a:defRPr/>
            </a:pPr>
            <a:endParaRPr lang="en-US" dirty="0"/>
          </a:p>
        </p:txBody>
      </p:sp>
      <p:sp>
        <p:nvSpPr>
          <p:cNvPr id="4102" name="Rectangle 6"/>
          <p:cNvSpPr>
            <a:spLocks noGrp="1" noChangeArrowheads="1"/>
          </p:cNvSpPr>
          <p:nvPr>
            <p:ph type="sldNum" sz="quarter" idx="4"/>
          </p:nvPr>
        </p:nvSpPr>
        <p:spPr bwMode="auto">
          <a:xfrm>
            <a:off x="6781800" y="6381750"/>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800000"/>
                </a:solidFill>
                <a:latin typeface="Verdana" pitchFamily="34" charset="0"/>
              </a:defRPr>
            </a:lvl1pPr>
          </a:lstStyle>
          <a:p>
            <a:pPr>
              <a:defRPr/>
            </a:pPr>
            <a:fld id="{2774E6EC-5DF1-4685-9E10-A25033442EC9}" type="slidenum">
              <a:rPr lang="en-US"/>
              <a:pPr>
                <a:defRPr/>
              </a:pPr>
              <a:t>‹#›</a:t>
            </a:fld>
            <a:endParaRPr lang="en-US" dirty="0"/>
          </a:p>
        </p:txBody>
      </p:sp>
      <p:sp>
        <p:nvSpPr>
          <p:cNvPr id="4103" name="Line 3"/>
          <p:cNvSpPr>
            <a:spLocks noChangeShapeType="1"/>
          </p:cNvSpPr>
          <p:nvPr/>
        </p:nvSpPr>
        <p:spPr bwMode="auto">
          <a:xfrm>
            <a:off x="381000" y="762000"/>
            <a:ext cx="8305800" cy="0"/>
          </a:xfrm>
          <a:prstGeom prst="line">
            <a:avLst/>
          </a:prstGeom>
          <a:noFill/>
          <a:ln w="9525">
            <a:solidFill>
              <a:srgbClr val="800000"/>
            </a:solidFill>
            <a:round/>
            <a:headEnd/>
            <a:tailEnd/>
          </a:ln>
        </p:spPr>
        <p:txBody>
          <a:bodyPr/>
          <a:lstStyle/>
          <a:p>
            <a:pPr>
              <a:defRPr/>
            </a:pPr>
            <a:endParaRPr lang="en-US" dirty="0"/>
          </a:p>
        </p:txBody>
      </p:sp>
      <p:sp>
        <p:nvSpPr>
          <p:cNvPr id="4104" name="Line 3"/>
          <p:cNvSpPr>
            <a:spLocks noChangeShapeType="1"/>
          </p:cNvSpPr>
          <p:nvPr/>
        </p:nvSpPr>
        <p:spPr bwMode="auto">
          <a:xfrm>
            <a:off x="381000" y="6223000"/>
            <a:ext cx="8305800" cy="0"/>
          </a:xfrm>
          <a:prstGeom prst="line">
            <a:avLst/>
          </a:prstGeom>
          <a:noFill/>
          <a:ln w="9525">
            <a:solidFill>
              <a:srgbClr val="800000"/>
            </a:solidFill>
            <a:round/>
            <a:headEnd/>
            <a:tailEnd/>
          </a:ln>
        </p:spPr>
        <p:txBody>
          <a:bodyPr/>
          <a:lstStyle/>
          <a:p>
            <a:pPr>
              <a:defRPr/>
            </a:pPr>
            <a:endParaRPr lang="en-US" dirty="0"/>
          </a:p>
        </p:txBody>
      </p:sp>
      <p:sp>
        <p:nvSpPr>
          <p:cNvPr id="10" name="Line 3"/>
          <p:cNvSpPr>
            <a:spLocks noChangeShapeType="1"/>
          </p:cNvSpPr>
          <p:nvPr/>
        </p:nvSpPr>
        <p:spPr bwMode="auto">
          <a:xfrm>
            <a:off x="381000" y="762000"/>
            <a:ext cx="8305800" cy="0"/>
          </a:xfrm>
          <a:prstGeom prst="line">
            <a:avLst/>
          </a:prstGeom>
          <a:noFill/>
          <a:ln w="9525">
            <a:solidFill>
              <a:srgbClr val="800000"/>
            </a:solidFill>
            <a:round/>
            <a:headEnd/>
            <a:tailEnd/>
          </a:ln>
        </p:spPr>
        <p:txBody>
          <a:bodyPr/>
          <a:lstStyle/>
          <a:p>
            <a:pPr>
              <a:defRPr/>
            </a:pPr>
            <a:endParaRPr lang="en-US" dirty="0"/>
          </a:p>
        </p:txBody>
      </p:sp>
      <p:sp>
        <p:nvSpPr>
          <p:cNvPr id="11" name="Line 3"/>
          <p:cNvSpPr>
            <a:spLocks noChangeShapeType="1"/>
          </p:cNvSpPr>
          <p:nvPr/>
        </p:nvSpPr>
        <p:spPr bwMode="auto">
          <a:xfrm>
            <a:off x="381000" y="6223000"/>
            <a:ext cx="8305800" cy="0"/>
          </a:xfrm>
          <a:prstGeom prst="line">
            <a:avLst/>
          </a:prstGeom>
          <a:noFill/>
          <a:ln w="9525">
            <a:solidFill>
              <a:srgbClr val="800000"/>
            </a:solidFill>
            <a:round/>
            <a:headEnd/>
            <a:tailEnd/>
          </a:ln>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Garamond" pitchFamily="18" charset="0"/>
        </a:defRPr>
      </a:lvl2pPr>
      <a:lvl3pPr algn="l" rtl="0" eaLnBrk="1" fontAlgn="base" hangingPunct="1">
        <a:spcBef>
          <a:spcPct val="0"/>
        </a:spcBef>
        <a:spcAft>
          <a:spcPct val="0"/>
        </a:spcAft>
        <a:defRPr sz="2400" b="1">
          <a:solidFill>
            <a:schemeClr val="tx2"/>
          </a:solidFill>
          <a:latin typeface="Garamond" pitchFamily="18" charset="0"/>
        </a:defRPr>
      </a:lvl3pPr>
      <a:lvl4pPr algn="l" rtl="0" eaLnBrk="1" fontAlgn="base" hangingPunct="1">
        <a:spcBef>
          <a:spcPct val="0"/>
        </a:spcBef>
        <a:spcAft>
          <a:spcPct val="0"/>
        </a:spcAft>
        <a:defRPr sz="2400" b="1">
          <a:solidFill>
            <a:schemeClr val="tx2"/>
          </a:solidFill>
          <a:latin typeface="Garamond" pitchFamily="18" charset="0"/>
        </a:defRPr>
      </a:lvl4pPr>
      <a:lvl5pPr algn="l" rtl="0" eaLnBrk="1" fontAlgn="base" hangingPunct="1">
        <a:spcBef>
          <a:spcPct val="0"/>
        </a:spcBef>
        <a:spcAft>
          <a:spcPct val="0"/>
        </a:spcAft>
        <a:defRPr sz="2400" b="1">
          <a:solidFill>
            <a:schemeClr val="tx2"/>
          </a:solidFill>
          <a:latin typeface="Garamond" pitchFamily="18" charset="0"/>
        </a:defRPr>
      </a:lvl5pPr>
      <a:lvl6pPr marL="457200" algn="l" rtl="0" eaLnBrk="1" fontAlgn="base" hangingPunct="1">
        <a:spcBef>
          <a:spcPct val="0"/>
        </a:spcBef>
        <a:spcAft>
          <a:spcPct val="0"/>
        </a:spcAft>
        <a:defRPr sz="2400" b="1">
          <a:solidFill>
            <a:schemeClr val="tx2"/>
          </a:solidFill>
          <a:latin typeface="Garamond" pitchFamily="18" charset="0"/>
        </a:defRPr>
      </a:lvl6pPr>
      <a:lvl7pPr marL="914400" algn="l" rtl="0" eaLnBrk="1" fontAlgn="base" hangingPunct="1">
        <a:spcBef>
          <a:spcPct val="0"/>
        </a:spcBef>
        <a:spcAft>
          <a:spcPct val="0"/>
        </a:spcAft>
        <a:defRPr sz="2400" b="1">
          <a:solidFill>
            <a:schemeClr val="tx2"/>
          </a:solidFill>
          <a:latin typeface="Garamond" pitchFamily="18" charset="0"/>
        </a:defRPr>
      </a:lvl7pPr>
      <a:lvl8pPr marL="1371600" algn="l" rtl="0" eaLnBrk="1" fontAlgn="base" hangingPunct="1">
        <a:spcBef>
          <a:spcPct val="0"/>
        </a:spcBef>
        <a:spcAft>
          <a:spcPct val="0"/>
        </a:spcAft>
        <a:defRPr sz="2400" b="1">
          <a:solidFill>
            <a:schemeClr val="tx2"/>
          </a:solidFill>
          <a:latin typeface="Garamond" pitchFamily="18" charset="0"/>
        </a:defRPr>
      </a:lvl8pPr>
      <a:lvl9pPr marL="1828800" algn="l" rtl="0" eaLnBrk="1" fontAlgn="base" hangingPunct="1">
        <a:spcBef>
          <a:spcPct val="0"/>
        </a:spcBef>
        <a:spcAft>
          <a:spcPct val="0"/>
        </a:spcAft>
        <a:defRPr sz="2400" b="1">
          <a:solidFill>
            <a:schemeClr val="tx2"/>
          </a:solidFill>
          <a:latin typeface="Garamond" pitchFamily="18" charset="0"/>
        </a:defRPr>
      </a:lvl9pPr>
    </p:titleStyle>
    <p:bodyStyle>
      <a:lvl1pPr marL="469900" indent="-469900" algn="l" rtl="0" eaLnBrk="1" fontAlgn="base" hangingPunct="1">
        <a:spcBef>
          <a:spcPct val="20000"/>
        </a:spcBef>
        <a:spcAft>
          <a:spcPct val="0"/>
        </a:spcAft>
        <a:buClr>
          <a:srgbClr val="800000"/>
        </a:buClr>
        <a:buChar char="•"/>
        <a:defRPr sz="2000">
          <a:solidFill>
            <a:schemeClr val="tx1"/>
          </a:solidFill>
          <a:latin typeface="+mn-lt"/>
          <a:ea typeface="+mn-ea"/>
          <a:cs typeface="+mn-cs"/>
        </a:defRPr>
      </a:lvl1pPr>
      <a:lvl2pPr marL="908050" indent="-436563" algn="l" rtl="0" eaLnBrk="1" fontAlgn="base" hangingPunct="1">
        <a:spcBef>
          <a:spcPct val="20000"/>
        </a:spcBef>
        <a:spcAft>
          <a:spcPct val="0"/>
        </a:spcAft>
        <a:buClr>
          <a:srgbClr val="800000"/>
        </a:buClr>
        <a:buFont typeface="Symbol" pitchFamily="18" charset="2"/>
        <a:buChar char="-"/>
        <a:defRPr>
          <a:solidFill>
            <a:schemeClr val="tx1"/>
          </a:solidFill>
          <a:latin typeface="+mn-lt"/>
        </a:defRPr>
      </a:lvl2pPr>
      <a:lvl3pPr marL="1304925" indent="-395288" algn="l" rtl="0" eaLnBrk="1" fontAlgn="base" hangingPunct="1">
        <a:spcBef>
          <a:spcPct val="20000"/>
        </a:spcBef>
        <a:spcAft>
          <a:spcPct val="0"/>
        </a:spcAft>
        <a:buClr>
          <a:srgbClr val="800000"/>
        </a:buClr>
        <a:buFont typeface="Wingdings" pitchFamily="2" charset="2"/>
        <a:buChar char="ü"/>
        <a:defRPr sz="1600">
          <a:solidFill>
            <a:schemeClr val="tx1"/>
          </a:solidFill>
          <a:latin typeface="+mn-lt"/>
        </a:defRPr>
      </a:lvl3pPr>
      <a:lvl4pPr marL="1693863" indent="-387350" algn="l" rtl="0" eaLnBrk="1" fontAlgn="base" hangingPunct="1">
        <a:spcBef>
          <a:spcPct val="20000"/>
        </a:spcBef>
        <a:spcAft>
          <a:spcPct val="0"/>
        </a:spcAft>
        <a:buClr>
          <a:schemeClr val="tx1"/>
        </a:buClr>
        <a:buFont typeface="Wingdings" pitchFamily="2" charset="2"/>
        <a:buChar char="n"/>
        <a:defRPr sz="1400">
          <a:solidFill>
            <a:schemeClr val="tx1"/>
          </a:solidFill>
          <a:latin typeface="+mn-lt"/>
        </a:defRPr>
      </a:lvl4pPr>
      <a:lvl5pPr marL="20939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5pPr>
      <a:lvl6pPr marL="25511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6pPr>
      <a:lvl7pPr marL="30083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7pPr>
      <a:lvl8pPr marL="34655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8pPr>
      <a:lvl9pPr marL="3922713" indent="-398463" algn="l" rtl="0" eaLnBrk="1" fontAlgn="base" hangingPunct="1">
        <a:spcBef>
          <a:spcPct val="25000"/>
        </a:spcBef>
        <a:spcAft>
          <a:spcPct val="0"/>
        </a:spcAft>
        <a:buClr>
          <a:schemeClr val="tx1"/>
        </a:buClr>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hyperlink" Target="mailto:w2form@uchicago.edu" TargetMode="External"/><Relationship Id="rId7" Type="http://schemas.openxmlformats.org/officeDocument/2006/relationships/hyperlink" Target="mailto:lbautista1@uchicago.edu" TargetMode="External"/><Relationship Id="rId2" Type="http://schemas.openxmlformats.org/officeDocument/2006/relationships/hyperlink" Target="../Brook%20Noonan%20Domestic/W2.pdf" TargetMode="External"/><Relationship Id="rId1" Type="http://schemas.openxmlformats.org/officeDocument/2006/relationships/slideLayout" Target="../slideLayouts/slideLayout4.xml"/><Relationship Id="rId6" Type="http://schemas.openxmlformats.org/officeDocument/2006/relationships/hyperlink" Target="f1042s.pdf" TargetMode="External"/><Relationship Id="rId5" Type="http://schemas.openxmlformats.org/officeDocument/2006/relationships/hyperlink" Target="mailto:w2forms@uchicago.edu" TargetMode="External"/><Relationship Id="rId4" Type="http://schemas.openxmlformats.org/officeDocument/2006/relationships/hyperlink" Target="../Brook%20Noonan%20Domestic/1099.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internationalaffairs.uchicago.edu/"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internationalaffairs.uchicago.edu/page/tax-responsibilities-international-students-and-scholars" TargetMode="External"/><Relationship Id="rId2" Type="http://schemas.openxmlformats.org/officeDocument/2006/relationships/hyperlink" Target="http://www.irs.gov/pub/irs-pdf/i1040nre.pdf"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rs.gov/pub/irs-pdf/f8843.pdf"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internationalaffairs.uchicago.edu/page/tax-responsibilities-international-students-and-scholars" TargetMode="External"/><Relationship Id="rId2" Type="http://schemas.openxmlformats.org/officeDocument/2006/relationships/hyperlink" Target="http://www.irs.gov/individuals/article/0,,id=96623,00.html"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tax.illinois.gov/TaxForms/IncmCurrentYear/Individual/IL-1040-Instr.pdf"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www.irs.gov/"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http://www.revenue.state.il.us/Individuals/index.htm"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mailto:gleghorn@uchicago.edu" TargetMode="External"/><Relationship Id="rId2" Type="http://schemas.openxmlformats.org/officeDocument/2006/relationships/hyperlink" Target="mailto:lbautista1@uchicago.edu"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irs.gov/pub/irs-pdf/p519.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4267200"/>
            <a:ext cx="4267200" cy="1752600"/>
          </a:xfrm>
        </p:spPr>
        <p:txBody>
          <a:bodyPr>
            <a:normAutofit/>
          </a:bodyPr>
          <a:lstStyle/>
          <a:p>
            <a:pPr algn="ctr"/>
            <a:r>
              <a:rPr lang="en-US" sz="2000" dirty="0">
                <a:latin typeface="Adobe Garamond Pro"/>
                <a:cs typeface="Arial" pitchFamily="34" charset="0"/>
              </a:rPr>
              <a:t>Financial Services - Payroll</a:t>
            </a:r>
          </a:p>
          <a:p>
            <a:pPr algn="ctr"/>
            <a:r>
              <a:rPr lang="en-US" sz="2000" dirty="0">
                <a:latin typeface="Adobe Garamond Pro"/>
                <a:cs typeface="Arial" pitchFamily="34" charset="0"/>
              </a:rPr>
              <a:t>University of Chicago</a:t>
            </a:r>
          </a:p>
          <a:p>
            <a:pPr algn="ctr"/>
            <a:r>
              <a:rPr lang="en-US" sz="2000" dirty="0" smtClean="0">
                <a:latin typeface="Adobe Garamond Pro"/>
                <a:cs typeface="Arial" pitchFamily="34" charset="0"/>
              </a:rPr>
              <a:t>February 11, 2015</a:t>
            </a:r>
          </a:p>
          <a:p>
            <a:pPr algn="ctr"/>
            <a:r>
              <a:rPr lang="en-US" sz="2000" dirty="0" smtClean="0">
                <a:latin typeface="Adobe Garamond Pro"/>
                <a:cs typeface="Arial" pitchFamily="34" charset="0"/>
              </a:rPr>
              <a:t>March 11, 2015</a:t>
            </a:r>
            <a:endParaRPr lang="en-US" sz="2000" dirty="0">
              <a:latin typeface="Adobe Garamond Pro"/>
              <a:cs typeface="Arial" pitchFamily="34" charset="0"/>
            </a:endParaRPr>
          </a:p>
        </p:txBody>
      </p:sp>
      <p:sp>
        <p:nvSpPr>
          <p:cNvPr id="5" name="Title 4"/>
          <p:cNvSpPr>
            <a:spLocks noGrp="1"/>
          </p:cNvSpPr>
          <p:nvPr>
            <p:ph type="ctrTitle"/>
          </p:nvPr>
        </p:nvSpPr>
        <p:spPr/>
        <p:txBody>
          <a:bodyPr/>
          <a:lstStyle/>
          <a:p>
            <a:pPr algn="ct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4800" dirty="0" smtClean="0">
                <a:solidFill>
                  <a:schemeClr val="tx1"/>
                </a:solidFill>
                <a:latin typeface="Adobe Garamond Pro"/>
                <a:cs typeface="Arial" pitchFamily="34" charset="0"/>
              </a:rPr>
              <a:t>2014 </a:t>
            </a:r>
            <a:r>
              <a:rPr lang="en-US" sz="4800" dirty="0">
                <a:solidFill>
                  <a:schemeClr val="tx1"/>
                </a:solidFill>
                <a:latin typeface="Adobe Garamond Pro"/>
                <a:cs typeface="Arial" pitchFamily="34" charset="0"/>
              </a:rPr>
              <a:t>Tax Session </a:t>
            </a:r>
            <a:r>
              <a:rPr lang="en-US" sz="4800" b="0" dirty="0">
                <a:solidFill>
                  <a:schemeClr val="tx1"/>
                </a:solidFill>
                <a:latin typeface="Adobe Garamond Pro"/>
                <a:cs typeface="Arial" pitchFamily="34" charset="0"/>
              </a:rPr>
              <a:t/>
            </a:r>
            <a:br>
              <a:rPr lang="en-US" sz="4800" b="0" dirty="0">
                <a:solidFill>
                  <a:schemeClr val="tx1"/>
                </a:solidFill>
                <a:latin typeface="Adobe Garamond Pro"/>
                <a:cs typeface="Arial" pitchFamily="34" charset="0"/>
              </a:rPr>
            </a:br>
            <a:r>
              <a:rPr lang="en-US" sz="2400" b="0" dirty="0">
                <a:solidFill>
                  <a:schemeClr val="tx1"/>
                </a:solidFill>
                <a:latin typeface="Adobe Garamond Pro"/>
                <a:cs typeface="Arial" pitchFamily="34" charset="0"/>
              </a:rPr>
              <a:t>J1 Scholars and H1B </a:t>
            </a:r>
            <a:r>
              <a:rPr lang="en-US" sz="2400" b="0" dirty="0" smtClean="0">
                <a:solidFill>
                  <a:schemeClr val="tx1"/>
                </a:solidFill>
                <a:latin typeface="Adobe Garamond Pro"/>
                <a:cs typeface="Arial" pitchFamily="34" charset="0"/>
              </a:rPr>
              <a:t>Employees</a:t>
            </a:r>
            <a:endParaRPr lang="en-US" sz="3600"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514599"/>
            <a:ext cx="4800600" cy="169432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cs typeface="Arial" pitchFamily="34" charset="0"/>
              </a:rPr>
              <a:t>Employment/Compensation</a:t>
            </a:r>
            <a:endParaRPr lang="en-US" sz="3200" dirty="0">
              <a:latin typeface="Adobe Garamond Pro"/>
            </a:endParaRPr>
          </a:p>
        </p:txBody>
      </p:sp>
      <p:sp>
        <p:nvSpPr>
          <p:cNvPr id="5" name="Rectangle 4"/>
          <p:cNvSpPr/>
          <p:nvPr/>
        </p:nvSpPr>
        <p:spPr>
          <a:xfrm>
            <a:off x="533400" y="1066800"/>
            <a:ext cx="8153400" cy="4031873"/>
          </a:xfrm>
          <a:prstGeom prst="rect">
            <a:avLst/>
          </a:prstGeom>
        </p:spPr>
        <p:txBody>
          <a:bodyPr wrap="square">
            <a:spAutoFit/>
          </a:bodyPr>
          <a:lstStyle/>
          <a:p>
            <a:pPr>
              <a:lnSpc>
                <a:spcPct val="80000"/>
              </a:lnSpc>
              <a:buNone/>
            </a:pPr>
            <a:endParaRPr lang="en-US" sz="2000" dirty="0" smtClean="0">
              <a:latin typeface="Adobe Garamond Pro"/>
            </a:endParaRPr>
          </a:p>
          <a:p>
            <a:pPr>
              <a:lnSpc>
                <a:spcPct val="80000"/>
              </a:lnSpc>
              <a:buNone/>
            </a:pPr>
            <a:r>
              <a:rPr lang="en-US" sz="2000" dirty="0" smtClean="0">
                <a:latin typeface="Adobe Garamond Pro"/>
              </a:rPr>
              <a:t>Provide services to the University for payment– paid on a monthly, biweekly or casual basis </a:t>
            </a:r>
          </a:p>
          <a:p>
            <a:pPr>
              <a:lnSpc>
                <a:spcPct val="80000"/>
              </a:lnSpc>
              <a:buFontTx/>
              <a:buChar char="-"/>
            </a:pPr>
            <a:endParaRPr lang="en-US" sz="2000" dirty="0" smtClean="0">
              <a:latin typeface="Adobe Garamond Pro"/>
            </a:endParaRPr>
          </a:p>
          <a:p>
            <a:pPr>
              <a:lnSpc>
                <a:spcPct val="80000"/>
              </a:lnSpc>
              <a:buFontTx/>
              <a:buNone/>
            </a:pPr>
            <a:r>
              <a:rPr lang="en-US" sz="2000" dirty="0" smtClean="0">
                <a:latin typeface="Adobe Garamond Pro"/>
              </a:rPr>
              <a:t>The University of Chicago employment taxes: </a:t>
            </a:r>
          </a:p>
          <a:p>
            <a:pPr>
              <a:lnSpc>
                <a:spcPct val="80000"/>
              </a:lnSpc>
              <a:buFontTx/>
              <a:buNone/>
            </a:pPr>
            <a:endParaRPr lang="en-US" sz="2000" u="sng" dirty="0" smtClean="0">
              <a:latin typeface="Adobe Garamond Pro"/>
            </a:endParaRPr>
          </a:p>
          <a:p>
            <a:pPr marL="342900" indent="-342900">
              <a:lnSpc>
                <a:spcPct val="80000"/>
              </a:lnSpc>
              <a:buFont typeface="Arial" pitchFamily="34" charset="0"/>
              <a:buChar char="•"/>
            </a:pPr>
            <a:r>
              <a:rPr lang="en-US" sz="2000" b="1" dirty="0" smtClean="0">
                <a:latin typeface="Adobe Garamond Pro"/>
              </a:rPr>
              <a:t>Federal – </a:t>
            </a:r>
            <a:r>
              <a:rPr lang="en-US" sz="2000" dirty="0" smtClean="0">
                <a:latin typeface="Adobe Garamond Pro"/>
              </a:rPr>
              <a:t>taxes are assessed by the Income Tax Withholding Table</a:t>
            </a:r>
          </a:p>
          <a:p>
            <a:pPr marL="457200" indent="-457200">
              <a:lnSpc>
                <a:spcPct val="80000"/>
              </a:lnSpc>
              <a:buFont typeface="Wingdings" pitchFamily="2" charset="2"/>
              <a:buChar char="Ø"/>
            </a:pP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IL State – </a:t>
            </a:r>
            <a:r>
              <a:rPr lang="en-US" sz="2000" dirty="0" smtClean="0">
                <a:latin typeface="Adobe Garamond Pro"/>
              </a:rPr>
              <a:t>5% (slightly less if claiming allowances) </a:t>
            </a:r>
          </a:p>
          <a:p>
            <a:pPr>
              <a:lnSpc>
                <a:spcPct val="80000"/>
              </a:lnSpc>
            </a:pPr>
            <a:r>
              <a:rPr lang="en-US" sz="2000" dirty="0">
                <a:latin typeface="Adobe Garamond Pro"/>
              </a:rPr>
              <a:t>	</a:t>
            </a:r>
            <a:r>
              <a:rPr lang="en-US" sz="2000" dirty="0" smtClean="0">
                <a:latin typeface="Adobe Garamond Pro"/>
              </a:rPr>
              <a:t>	  (2015 IL State tax - 3.75%)</a:t>
            </a:r>
          </a:p>
          <a:p>
            <a:pPr marL="457200" indent="-457200">
              <a:lnSpc>
                <a:spcPct val="80000"/>
              </a:lnSpc>
              <a:buFont typeface="Wingdings" pitchFamily="2" charset="2"/>
              <a:buChar char="Ø"/>
            </a:pP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FICA/OASDI – </a:t>
            </a:r>
            <a:r>
              <a:rPr lang="en-US" sz="2000" dirty="0">
                <a:latin typeface="Adobe Garamond Pro"/>
              </a:rPr>
              <a:t>6</a:t>
            </a:r>
            <a:r>
              <a:rPr lang="en-US" sz="2000" dirty="0" smtClean="0">
                <a:latin typeface="Adobe Garamond Pro"/>
              </a:rPr>
              <a:t>.20% (only applicable to residents for tax purposes)</a:t>
            </a:r>
          </a:p>
          <a:p>
            <a:pPr marL="457200" indent="-457200">
              <a:lnSpc>
                <a:spcPct val="80000"/>
              </a:lnSpc>
              <a:buFont typeface="Wingdings" pitchFamily="2" charset="2"/>
              <a:buChar char="Ø"/>
            </a:pP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Medicare – </a:t>
            </a:r>
            <a:r>
              <a:rPr lang="en-US" sz="2000" dirty="0" smtClean="0">
                <a:latin typeface="Adobe Garamond Pro"/>
              </a:rPr>
              <a:t>1.45%(only applicable </a:t>
            </a:r>
            <a:r>
              <a:rPr lang="en-US" sz="2000" dirty="0">
                <a:latin typeface="Adobe Garamond Pro"/>
              </a:rPr>
              <a:t>to residents for tax purposes)</a:t>
            </a:r>
          </a:p>
          <a:p>
            <a:pPr marL="342900" indent="-342900">
              <a:lnSpc>
                <a:spcPct val="80000"/>
              </a:lnSpc>
              <a:buFont typeface="Arial" pitchFamily="34" charset="0"/>
              <a:buChar char="•"/>
            </a:pPr>
            <a:endParaRPr lang="en-US" sz="2000" dirty="0" smtClean="0">
              <a:latin typeface="Adobe Garamond Pro"/>
            </a:endParaRPr>
          </a:p>
        </p:txBody>
      </p:sp>
    </p:spTree>
    <p:extLst>
      <p:ext uri="{BB962C8B-B14F-4D97-AF65-F5344CB8AC3E}">
        <p14:creationId xmlns:p14="http://schemas.microsoft.com/office/powerpoint/2010/main" val="722857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01000" cy="533400"/>
          </a:xfrm>
        </p:spPr>
        <p:txBody>
          <a:bodyPr/>
          <a:lstStyle/>
          <a:p>
            <a:r>
              <a:rPr lang="en-US" sz="3200" dirty="0">
                <a:latin typeface="Adobe Garamond Pro"/>
              </a:rPr>
              <a:t>Scholarship/Fellowship </a:t>
            </a:r>
            <a:r>
              <a:rPr lang="en-US" sz="3200" dirty="0" smtClean="0">
                <a:latin typeface="Adobe Garamond Pro"/>
              </a:rPr>
              <a:t>Stipends</a:t>
            </a:r>
            <a:endParaRPr lang="en-US" sz="3200" dirty="0">
              <a:latin typeface="Adobe Garamond Pro"/>
            </a:endParaRPr>
          </a:p>
        </p:txBody>
      </p:sp>
      <p:sp>
        <p:nvSpPr>
          <p:cNvPr id="5" name="Rectangle 4"/>
          <p:cNvSpPr/>
          <p:nvPr/>
        </p:nvSpPr>
        <p:spPr>
          <a:xfrm>
            <a:off x="457200" y="1447800"/>
            <a:ext cx="8229600" cy="4216539"/>
          </a:xfrm>
          <a:prstGeom prst="rect">
            <a:avLst/>
          </a:prstGeom>
        </p:spPr>
        <p:txBody>
          <a:bodyPr wrap="square">
            <a:spAutoFit/>
          </a:bodyPr>
          <a:lstStyle/>
          <a:p>
            <a:pPr>
              <a:buFontTx/>
              <a:buNone/>
            </a:pPr>
            <a:r>
              <a:rPr lang="en-US" sz="2000" dirty="0" smtClean="0">
                <a:latin typeface="Adobe Garamond Pro"/>
              </a:rPr>
              <a:t>Funds given to support education/academic advancement or achievement</a:t>
            </a:r>
          </a:p>
          <a:p>
            <a:pPr>
              <a:buFontTx/>
              <a:buNone/>
            </a:pPr>
            <a:endParaRPr lang="en-US" sz="2000" dirty="0" smtClean="0">
              <a:latin typeface="Adobe Garamond Pro"/>
            </a:endParaRPr>
          </a:p>
          <a:p>
            <a:pPr>
              <a:lnSpc>
                <a:spcPct val="80000"/>
              </a:lnSpc>
              <a:buFontTx/>
              <a:buNone/>
            </a:pPr>
            <a:r>
              <a:rPr lang="en-US" sz="2000" dirty="0" smtClean="0">
                <a:latin typeface="Adobe Garamond Pro"/>
              </a:rPr>
              <a:t>The University of Chicago scholarship/fellowship taxes: </a:t>
            </a:r>
          </a:p>
          <a:p>
            <a:pPr>
              <a:lnSpc>
                <a:spcPct val="80000"/>
              </a:lnSpc>
              <a:buFontTx/>
              <a:buNone/>
            </a:pPr>
            <a:endParaRPr lang="en-US" sz="2000" u="sng" dirty="0" smtClean="0">
              <a:latin typeface="Adobe Garamond Pro"/>
            </a:endParaRPr>
          </a:p>
          <a:p>
            <a:pPr marL="342900" indent="-342900">
              <a:lnSpc>
                <a:spcPct val="80000"/>
              </a:lnSpc>
              <a:buFont typeface="Arial" pitchFamily="34" charset="0"/>
              <a:buChar char="•"/>
            </a:pPr>
            <a:r>
              <a:rPr lang="en-US" sz="2000" b="1" dirty="0" smtClean="0">
                <a:latin typeface="Adobe Garamond Pro"/>
              </a:rPr>
              <a:t>Federal – </a:t>
            </a:r>
            <a:r>
              <a:rPr lang="en-US" sz="2000" dirty="0" smtClean="0">
                <a:latin typeface="Adobe Garamond Pro"/>
              </a:rPr>
              <a:t>taxes are withheld at 14% for nonresidents and 0% for residents. Residents may be required to pay quarterly estimated payments</a:t>
            </a:r>
          </a:p>
          <a:p>
            <a:pPr marL="457200" indent="-457200">
              <a:lnSpc>
                <a:spcPct val="80000"/>
              </a:lnSpc>
              <a:buNone/>
            </a:pP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Illinois State </a:t>
            </a:r>
            <a:r>
              <a:rPr lang="en-US" sz="2000" dirty="0" smtClean="0">
                <a:latin typeface="Adobe Garamond Pro"/>
              </a:rPr>
              <a:t>– taxes are not withheld at source, but individuals may be required to pay quarterly estimated payments and/or pay taxes when filing a tax return</a:t>
            </a:r>
          </a:p>
          <a:p>
            <a:pPr marL="457200" indent="-457200">
              <a:lnSpc>
                <a:spcPct val="80000"/>
              </a:lnSpc>
              <a:buNone/>
            </a:pP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FICA/OASDI </a:t>
            </a:r>
            <a:r>
              <a:rPr lang="en-US" sz="2000" dirty="0" smtClean="0">
                <a:latin typeface="Adobe Garamond Pro"/>
              </a:rPr>
              <a:t>– Not applicable</a:t>
            </a:r>
          </a:p>
          <a:p>
            <a:pPr marL="457200" indent="-457200">
              <a:lnSpc>
                <a:spcPct val="80000"/>
              </a:lnSpc>
              <a:buFont typeface="Wingdings" pitchFamily="2" charset="2"/>
              <a:buChar char="Ø"/>
            </a:pP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Medicare </a:t>
            </a:r>
            <a:r>
              <a:rPr lang="en-US" sz="2000" dirty="0" smtClean="0">
                <a:latin typeface="Adobe Garamond Pro"/>
              </a:rPr>
              <a:t>– Not applicable</a:t>
            </a:r>
          </a:p>
        </p:txBody>
      </p:sp>
    </p:spTree>
    <p:extLst>
      <p:ext uri="{BB962C8B-B14F-4D97-AF65-F5344CB8AC3E}">
        <p14:creationId xmlns:p14="http://schemas.microsoft.com/office/powerpoint/2010/main" val="2314825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001000" cy="533400"/>
          </a:xfrm>
        </p:spPr>
        <p:txBody>
          <a:bodyPr/>
          <a:lstStyle/>
          <a:p>
            <a:r>
              <a:rPr lang="en-US" sz="3200" dirty="0">
                <a:latin typeface="Adobe Garamond Pro"/>
              </a:rPr>
              <a:t>Independent </a:t>
            </a:r>
            <a:r>
              <a:rPr lang="en-US" sz="3200" dirty="0" smtClean="0">
                <a:latin typeface="Adobe Garamond Pro"/>
              </a:rPr>
              <a:t>Contractor </a:t>
            </a:r>
            <a:r>
              <a:rPr lang="en-US" dirty="0" smtClean="0">
                <a:latin typeface="Adobe Garamond Pro"/>
              </a:rPr>
              <a:t/>
            </a:r>
            <a:br>
              <a:rPr lang="en-US" dirty="0" smtClean="0">
                <a:latin typeface="Adobe Garamond Pro"/>
              </a:rPr>
            </a:br>
            <a:endParaRPr lang="en-US" sz="3200" dirty="0">
              <a:latin typeface="Adobe Garamond Pro"/>
            </a:endParaRPr>
          </a:p>
        </p:txBody>
      </p:sp>
      <p:sp>
        <p:nvSpPr>
          <p:cNvPr id="5" name="Rectangle 4"/>
          <p:cNvSpPr/>
          <p:nvPr/>
        </p:nvSpPr>
        <p:spPr>
          <a:xfrm>
            <a:off x="509726" y="1524000"/>
            <a:ext cx="8153400" cy="4216539"/>
          </a:xfrm>
          <a:prstGeom prst="rect">
            <a:avLst/>
          </a:prstGeom>
        </p:spPr>
        <p:txBody>
          <a:bodyPr wrap="square">
            <a:spAutoFit/>
          </a:bodyPr>
          <a:lstStyle/>
          <a:p>
            <a:pPr>
              <a:buFontTx/>
              <a:buNone/>
            </a:pPr>
            <a:r>
              <a:rPr lang="en-US" sz="2000" dirty="0" smtClean="0">
                <a:latin typeface="Adobe Garamond Pro"/>
              </a:rPr>
              <a:t>Similar to Employment, but providing services independently for business under terms of a contract.</a:t>
            </a:r>
          </a:p>
          <a:p>
            <a:pPr>
              <a:buFontTx/>
              <a:buNone/>
            </a:pPr>
            <a:endParaRPr lang="en-US" sz="2000" dirty="0" smtClean="0">
              <a:latin typeface="Adobe Garamond Pro"/>
            </a:endParaRPr>
          </a:p>
          <a:p>
            <a:pPr>
              <a:lnSpc>
                <a:spcPct val="80000"/>
              </a:lnSpc>
              <a:buFontTx/>
              <a:buNone/>
            </a:pPr>
            <a:r>
              <a:rPr lang="en-US" sz="2000" dirty="0" smtClean="0">
                <a:latin typeface="Adobe Garamond Pro"/>
              </a:rPr>
              <a:t>The University of Chicago independent contractor taxes: </a:t>
            </a:r>
          </a:p>
          <a:p>
            <a:pPr>
              <a:lnSpc>
                <a:spcPct val="80000"/>
              </a:lnSpc>
              <a:buFontTx/>
              <a:buNone/>
            </a:pPr>
            <a:endParaRPr lang="en-US" sz="2000" u="sng" dirty="0" smtClean="0">
              <a:latin typeface="Adobe Garamond Pro"/>
            </a:endParaRPr>
          </a:p>
          <a:p>
            <a:pPr marL="342900" indent="-342900">
              <a:lnSpc>
                <a:spcPct val="80000"/>
              </a:lnSpc>
              <a:buFont typeface="Arial" pitchFamily="34" charset="0"/>
              <a:buChar char="•"/>
            </a:pPr>
            <a:r>
              <a:rPr lang="en-US" sz="2000" b="1" dirty="0" smtClean="0">
                <a:latin typeface="Adobe Garamond Pro"/>
              </a:rPr>
              <a:t>Federal – </a:t>
            </a:r>
            <a:r>
              <a:rPr lang="en-US" sz="2000" dirty="0" smtClean="0">
                <a:latin typeface="Adobe Garamond Pro"/>
              </a:rPr>
              <a:t>taxes are withheld at 30% for nonresidents and 0% for residents. </a:t>
            </a:r>
            <a:r>
              <a:rPr lang="en-US" sz="2000" dirty="0">
                <a:latin typeface="Adobe Garamond Pro"/>
              </a:rPr>
              <a:t>Residents </a:t>
            </a:r>
            <a:r>
              <a:rPr lang="en-US" sz="2000" dirty="0" smtClean="0">
                <a:latin typeface="Adobe Garamond Pro"/>
              </a:rPr>
              <a:t>may </a:t>
            </a:r>
            <a:r>
              <a:rPr lang="en-US" sz="2000" dirty="0">
                <a:latin typeface="Adobe Garamond Pro"/>
              </a:rPr>
              <a:t>be required to pay quarterly estimated payments and/or pay taxes when filing a tax return</a:t>
            </a:r>
            <a:r>
              <a:rPr lang="en-US" sz="2000" dirty="0" smtClean="0">
                <a:latin typeface="Adobe Garamond Pro"/>
              </a:rPr>
              <a:t>.</a:t>
            </a:r>
            <a:br>
              <a:rPr lang="en-US" sz="2000" dirty="0" smtClean="0">
                <a:latin typeface="Adobe Garamond Pro"/>
              </a:rPr>
            </a:b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Illinois State </a:t>
            </a:r>
            <a:r>
              <a:rPr lang="en-US" sz="2000" dirty="0" smtClean="0">
                <a:latin typeface="Adobe Garamond Pro"/>
              </a:rPr>
              <a:t>– taxes are not withheld at source, but </a:t>
            </a:r>
          </a:p>
          <a:p>
            <a:pPr marL="457200" indent="-457200">
              <a:lnSpc>
                <a:spcPct val="80000"/>
              </a:lnSpc>
              <a:buNone/>
            </a:pPr>
            <a:r>
              <a:rPr lang="en-US" sz="2000" dirty="0" smtClean="0">
                <a:latin typeface="Adobe Garamond Pro"/>
              </a:rPr>
              <a:t>	individuals may be required to pay quarterly estimated payments and/or pay taxes when filing a tax return.</a:t>
            </a:r>
          </a:p>
          <a:p>
            <a:pPr marL="457200" indent="-457200">
              <a:lnSpc>
                <a:spcPct val="80000"/>
              </a:lnSpc>
              <a:buNone/>
            </a:pP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FICA/OASDI </a:t>
            </a:r>
            <a:r>
              <a:rPr lang="en-US" sz="2000" dirty="0" smtClean="0">
                <a:latin typeface="Adobe Garamond Pro"/>
              </a:rPr>
              <a:t>– Not withheld</a:t>
            </a:r>
          </a:p>
          <a:p>
            <a:pPr marL="457200" indent="-457200">
              <a:lnSpc>
                <a:spcPct val="80000"/>
              </a:lnSpc>
              <a:buFont typeface="Wingdings" pitchFamily="2" charset="2"/>
              <a:buChar char="Ø"/>
            </a:pP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Medicare</a:t>
            </a:r>
            <a:r>
              <a:rPr lang="en-US" sz="2000" dirty="0" smtClean="0">
                <a:latin typeface="Adobe Garamond Pro"/>
              </a:rPr>
              <a:t> – Not withheld</a:t>
            </a:r>
          </a:p>
        </p:txBody>
      </p:sp>
    </p:spTree>
    <p:extLst>
      <p:ext uri="{BB962C8B-B14F-4D97-AF65-F5344CB8AC3E}">
        <p14:creationId xmlns:p14="http://schemas.microsoft.com/office/powerpoint/2010/main" val="3293324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4267200"/>
            <a:ext cx="4267200" cy="1752600"/>
          </a:xfrm>
        </p:spPr>
        <p:txBody>
          <a:bodyPr>
            <a:normAutofit/>
          </a:bodyPr>
          <a:lstStyle/>
          <a:p>
            <a:pPr algn="ctr"/>
            <a:endParaRPr lang="en-US" sz="2000" dirty="0">
              <a:latin typeface="Adobe Garamond Pro"/>
              <a:cs typeface="Arial" pitchFamily="34" charset="0"/>
            </a:endParaRPr>
          </a:p>
        </p:txBody>
      </p:sp>
      <p:sp>
        <p:nvSpPr>
          <p:cNvPr id="5" name="Title 4"/>
          <p:cNvSpPr>
            <a:spLocks noGrp="1"/>
          </p:cNvSpPr>
          <p:nvPr>
            <p:ph type="ctrTitle"/>
          </p:nvPr>
        </p:nvSpPr>
        <p:spPr/>
        <p:txBody>
          <a:bodyPr/>
          <a:lstStyle/>
          <a:p>
            <a:pPr algn="ct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4800" dirty="0">
                <a:solidFill>
                  <a:schemeClr val="tx1"/>
                </a:solidFill>
                <a:latin typeface="Adobe Garamond Pro"/>
              </a:rPr>
              <a:t>Tax Forms</a:t>
            </a:r>
            <a:endParaRPr lang="en-US" sz="2400"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514599"/>
            <a:ext cx="4800600" cy="1694329"/>
          </a:xfrm>
          <a:prstGeom prst="rect">
            <a:avLst/>
          </a:prstGeom>
        </p:spPr>
      </p:pic>
    </p:spTree>
    <p:extLst>
      <p:ext uri="{BB962C8B-B14F-4D97-AF65-F5344CB8AC3E}">
        <p14:creationId xmlns:p14="http://schemas.microsoft.com/office/powerpoint/2010/main" val="1082524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dobe Garamond Pro"/>
              </a:rPr>
              <a:t/>
            </a:r>
            <a:br>
              <a:rPr lang="en-US" sz="3200" dirty="0" smtClean="0">
                <a:latin typeface="Adobe Garamond Pro"/>
              </a:rPr>
            </a:br>
            <a:r>
              <a:rPr lang="en-US" sz="3200" dirty="0">
                <a:latin typeface="Adobe Garamond Pro"/>
              </a:rPr>
              <a:t/>
            </a:r>
            <a:br>
              <a:rPr lang="en-US" sz="3200" dirty="0">
                <a:latin typeface="Adobe Garamond Pro"/>
              </a:rPr>
            </a:br>
            <a:r>
              <a:rPr lang="en-US" sz="3200" dirty="0">
                <a:latin typeface="Adobe Garamond Pro"/>
              </a:rPr>
              <a:t/>
            </a:r>
            <a:br>
              <a:rPr lang="en-US" sz="3200" dirty="0">
                <a:latin typeface="Adobe Garamond Pro"/>
              </a:rPr>
            </a:br>
            <a:r>
              <a:rPr lang="en-US" sz="3200" dirty="0">
                <a:latin typeface="Adobe Garamond Pro"/>
              </a:rPr>
              <a:t>What Tax Forms Should I Receive?</a:t>
            </a:r>
          </a:p>
        </p:txBody>
      </p:sp>
      <p:graphicFrame>
        <p:nvGraphicFramePr>
          <p:cNvPr id="6" name="Diagram 5"/>
          <p:cNvGraphicFramePr/>
          <p:nvPr>
            <p:extLst>
              <p:ext uri="{D42A27DB-BD31-4B8C-83A1-F6EECF244321}">
                <p14:modId xmlns:p14="http://schemas.microsoft.com/office/powerpoint/2010/main" val="692572947"/>
              </p:ext>
            </p:extLst>
          </p:nvPr>
        </p:nvGraphicFramePr>
        <p:xfrm>
          <a:off x="457200" y="9144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541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cs typeface="Arial" pitchFamily="34" charset="0"/>
              </a:rPr>
              <a:t>Tax Forms</a:t>
            </a:r>
            <a:endParaRPr lang="en-US" sz="3200" dirty="0">
              <a:latin typeface="Adobe Garamond Pro"/>
            </a:endParaRPr>
          </a:p>
        </p:txBody>
      </p:sp>
      <p:sp>
        <p:nvSpPr>
          <p:cNvPr id="3" name="Rectangle 2"/>
          <p:cNvSpPr/>
          <p:nvPr/>
        </p:nvSpPr>
        <p:spPr>
          <a:xfrm>
            <a:off x="533400" y="1447800"/>
            <a:ext cx="8153400" cy="2554545"/>
          </a:xfrm>
          <a:prstGeom prst="rect">
            <a:avLst/>
          </a:prstGeom>
        </p:spPr>
        <p:txBody>
          <a:bodyPr wrap="square">
            <a:spAutoFit/>
          </a:bodyPr>
          <a:lstStyle/>
          <a:p>
            <a:pPr>
              <a:lnSpc>
                <a:spcPct val="80000"/>
              </a:lnSpc>
              <a:buNone/>
            </a:pPr>
            <a:r>
              <a:rPr lang="en-US" sz="2000" b="1" dirty="0" smtClean="0">
                <a:latin typeface="Adobe Garamond Pro"/>
                <a:cs typeface="Arial" pitchFamily="34" charset="0"/>
                <a:hlinkClick r:id="rId2" action="ppaction://hlinkfile"/>
              </a:rPr>
              <a:t>W-2</a:t>
            </a:r>
            <a:r>
              <a:rPr lang="en-US" sz="2000" dirty="0" smtClean="0">
                <a:latin typeface="Adobe Garamond Pro"/>
                <a:cs typeface="Arial" pitchFamily="34" charset="0"/>
              </a:rPr>
              <a:t> –Mailed to home address on January 21</a:t>
            </a:r>
            <a:r>
              <a:rPr lang="en-US" sz="2000" baseline="30000" dirty="0" smtClean="0">
                <a:latin typeface="Adobe Garamond Pro"/>
                <a:cs typeface="Arial" pitchFamily="34" charset="0"/>
              </a:rPr>
              <a:t>st</a:t>
            </a:r>
            <a:r>
              <a:rPr lang="en-US" sz="2000" dirty="0" smtClean="0">
                <a:latin typeface="Adobe Garamond Pro"/>
                <a:cs typeface="Arial" pitchFamily="34" charset="0"/>
              </a:rPr>
              <a:t>. Reprints of W2 forms available February10</a:t>
            </a:r>
            <a:r>
              <a:rPr lang="en-US" sz="2000" baseline="30000" dirty="0" smtClean="0">
                <a:latin typeface="Adobe Garamond Pro"/>
                <a:cs typeface="Arial" pitchFamily="34" charset="0"/>
              </a:rPr>
              <a:t>th</a:t>
            </a:r>
            <a:r>
              <a:rPr lang="en-US" sz="2000" dirty="0" smtClean="0">
                <a:latin typeface="Adobe Garamond Pro"/>
                <a:cs typeface="Arial" pitchFamily="34" charset="0"/>
              </a:rPr>
              <a:t>. = Antonella Wellman at </a:t>
            </a:r>
            <a:r>
              <a:rPr lang="en-US" sz="2000" dirty="0" smtClean="0">
                <a:latin typeface="Adobe Garamond Pro"/>
                <a:cs typeface="Arial" pitchFamily="34" charset="0"/>
                <a:hlinkClick r:id="rId3"/>
              </a:rPr>
              <a:t>w2form@uchicago.edu</a:t>
            </a:r>
            <a:r>
              <a:rPr lang="en-US" sz="2000" dirty="0" smtClean="0">
                <a:latin typeface="Adobe Garamond Pro"/>
                <a:cs typeface="Arial" pitchFamily="34" charset="0"/>
              </a:rPr>
              <a:t> </a:t>
            </a:r>
          </a:p>
          <a:p>
            <a:pPr>
              <a:lnSpc>
                <a:spcPct val="80000"/>
              </a:lnSpc>
              <a:buFontTx/>
              <a:buNone/>
            </a:pPr>
            <a:endParaRPr lang="en-US" sz="2000" dirty="0" smtClean="0">
              <a:latin typeface="Adobe Garamond Pro"/>
              <a:cs typeface="Arial" pitchFamily="34" charset="0"/>
            </a:endParaRPr>
          </a:p>
          <a:p>
            <a:pPr>
              <a:lnSpc>
                <a:spcPct val="80000"/>
              </a:lnSpc>
              <a:buFontTx/>
              <a:buNone/>
            </a:pPr>
            <a:endParaRPr lang="en-US" sz="2000" dirty="0" smtClean="0">
              <a:latin typeface="Adobe Garamond Pro"/>
              <a:cs typeface="Arial" pitchFamily="34" charset="0"/>
            </a:endParaRPr>
          </a:p>
          <a:p>
            <a:pPr>
              <a:lnSpc>
                <a:spcPct val="80000"/>
              </a:lnSpc>
              <a:buNone/>
            </a:pPr>
            <a:r>
              <a:rPr lang="en-US" sz="2000" b="1" dirty="0" smtClean="0">
                <a:latin typeface="Adobe Garamond Pro"/>
                <a:cs typeface="Arial" pitchFamily="34" charset="0"/>
                <a:hlinkClick r:id="rId4" action="ppaction://hlinkfile"/>
              </a:rPr>
              <a:t>1099</a:t>
            </a:r>
            <a:r>
              <a:rPr lang="en-US" sz="2000" dirty="0" smtClean="0">
                <a:latin typeface="Adobe Garamond Pro"/>
                <a:cs typeface="Arial" pitchFamily="34" charset="0"/>
              </a:rPr>
              <a:t> – Mailed to home address on January 28</a:t>
            </a:r>
            <a:r>
              <a:rPr lang="en-US" sz="2000" baseline="30000" dirty="0" smtClean="0">
                <a:latin typeface="Adobe Garamond Pro"/>
                <a:cs typeface="Arial" pitchFamily="34" charset="0"/>
              </a:rPr>
              <a:t>th</a:t>
            </a:r>
            <a:r>
              <a:rPr lang="en-US" sz="2000" dirty="0" smtClean="0">
                <a:latin typeface="Adobe Garamond Pro"/>
                <a:cs typeface="Arial" pitchFamily="34" charset="0"/>
              </a:rPr>
              <a:t>. Reprints of 1099 forms  = Antonella Wellman at </a:t>
            </a:r>
            <a:r>
              <a:rPr lang="en-US" sz="2000" dirty="0" smtClean="0">
                <a:latin typeface="Adobe Garamond Pro"/>
                <a:cs typeface="Arial" pitchFamily="34" charset="0"/>
                <a:hlinkClick r:id="rId5"/>
              </a:rPr>
              <a:t>w2forms@uchicago.edu</a:t>
            </a:r>
            <a:r>
              <a:rPr lang="en-US" sz="2000" dirty="0" smtClean="0">
                <a:latin typeface="Adobe Garamond Pro"/>
                <a:cs typeface="Arial" pitchFamily="34" charset="0"/>
              </a:rPr>
              <a:t> </a:t>
            </a:r>
          </a:p>
          <a:p>
            <a:pPr>
              <a:lnSpc>
                <a:spcPct val="80000"/>
              </a:lnSpc>
              <a:buFontTx/>
              <a:buNone/>
            </a:pPr>
            <a:endParaRPr lang="en-US" sz="2000" dirty="0" smtClean="0">
              <a:latin typeface="Adobe Garamond Pro"/>
              <a:cs typeface="Arial" pitchFamily="34" charset="0"/>
            </a:endParaRPr>
          </a:p>
          <a:p>
            <a:pPr>
              <a:lnSpc>
                <a:spcPct val="80000"/>
              </a:lnSpc>
              <a:buFontTx/>
              <a:buNone/>
            </a:pPr>
            <a:endParaRPr lang="en-US" sz="2000" dirty="0" smtClean="0">
              <a:latin typeface="Adobe Garamond Pro"/>
              <a:cs typeface="Arial" pitchFamily="34" charset="0"/>
            </a:endParaRPr>
          </a:p>
          <a:p>
            <a:pPr>
              <a:lnSpc>
                <a:spcPct val="80000"/>
              </a:lnSpc>
              <a:buNone/>
            </a:pPr>
            <a:r>
              <a:rPr lang="en-US" sz="2000" b="1" dirty="0" smtClean="0">
                <a:latin typeface="Adobe Garamond Pro"/>
                <a:cs typeface="Arial" pitchFamily="34" charset="0"/>
                <a:hlinkClick r:id="rId6" action="ppaction://hlinkfile"/>
              </a:rPr>
              <a:t>1042-S</a:t>
            </a:r>
            <a:r>
              <a:rPr lang="en-US" sz="2000" dirty="0" smtClean="0">
                <a:latin typeface="Adobe Garamond Pro"/>
                <a:cs typeface="Arial" pitchFamily="34" charset="0"/>
              </a:rPr>
              <a:t> – Mailed to home address in mid-February. Reprints of 1042S forms = Lauren Bautista </a:t>
            </a:r>
            <a:r>
              <a:rPr lang="en-US" sz="2000" dirty="0" smtClean="0">
                <a:latin typeface="Adobe Garamond Pro"/>
                <a:cs typeface="Arial" pitchFamily="34" charset="0"/>
                <a:hlinkClick r:id="rId7"/>
              </a:rPr>
              <a:t>lbautista1@uchicago.edu</a:t>
            </a:r>
            <a:r>
              <a:rPr lang="en-US" sz="2000" dirty="0" smtClean="0">
                <a:latin typeface="Adobe Garamond Pro"/>
                <a:cs typeface="Arial" pitchFamily="34" charset="0"/>
              </a:rPr>
              <a:t> </a:t>
            </a:r>
          </a:p>
        </p:txBody>
      </p:sp>
    </p:spTree>
    <p:extLst>
      <p:ext uri="{BB962C8B-B14F-4D97-AF65-F5344CB8AC3E}">
        <p14:creationId xmlns:p14="http://schemas.microsoft.com/office/powerpoint/2010/main" val="3573144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Requesting a Duplicate Tax Form</a:t>
            </a:r>
          </a:p>
        </p:txBody>
      </p:sp>
      <p:sp>
        <p:nvSpPr>
          <p:cNvPr id="3" name="Rectangle 2"/>
          <p:cNvSpPr/>
          <p:nvPr/>
        </p:nvSpPr>
        <p:spPr>
          <a:xfrm>
            <a:off x="533400" y="1219200"/>
            <a:ext cx="8077200" cy="2862322"/>
          </a:xfrm>
          <a:prstGeom prst="rect">
            <a:avLst/>
          </a:prstGeom>
        </p:spPr>
        <p:txBody>
          <a:bodyPr wrap="square">
            <a:spAutoFit/>
          </a:bodyPr>
          <a:lstStyle/>
          <a:p>
            <a:r>
              <a:rPr lang="en-US" sz="2000" dirty="0" smtClean="0">
                <a:latin typeface="Adobe Garamond Pro"/>
                <a:cs typeface="Arial" pitchFamily="34" charset="0"/>
              </a:rPr>
              <a:t>To request duplicate forms – the request must be in writing (email is acceptable) and include the following:</a:t>
            </a:r>
          </a:p>
          <a:p>
            <a:endParaRPr lang="en-US" sz="2000" dirty="0" smtClean="0">
              <a:latin typeface="Adobe Garamond Pro"/>
              <a:cs typeface="Arial" pitchFamily="34" charset="0"/>
            </a:endParaRPr>
          </a:p>
          <a:p>
            <a:pPr>
              <a:buNone/>
            </a:pPr>
            <a:r>
              <a:rPr lang="en-US" sz="2000" dirty="0" smtClean="0">
                <a:latin typeface="Adobe Garamond Pro"/>
                <a:cs typeface="Arial" pitchFamily="34" charset="0"/>
              </a:rPr>
              <a:t>	- Full Name</a:t>
            </a:r>
          </a:p>
          <a:p>
            <a:pPr>
              <a:buNone/>
            </a:pPr>
            <a:r>
              <a:rPr lang="en-US" sz="2000" dirty="0" smtClean="0">
                <a:latin typeface="Adobe Garamond Pro"/>
                <a:cs typeface="Arial" pitchFamily="34" charset="0"/>
              </a:rPr>
              <a:t>	- Last 4 digits of SSN</a:t>
            </a:r>
          </a:p>
          <a:p>
            <a:pPr>
              <a:buNone/>
            </a:pPr>
            <a:r>
              <a:rPr lang="en-US" sz="2000" dirty="0" smtClean="0">
                <a:latin typeface="Adobe Garamond Pro"/>
                <a:cs typeface="Arial" pitchFamily="34" charset="0"/>
              </a:rPr>
              <a:t>	- Date of Birth</a:t>
            </a:r>
          </a:p>
          <a:p>
            <a:pPr>
              <a:buNone/>
            </a:pPr>
            <a:r>
              <a:rPr lang="en-US" sz="2000" dirty="0" smtClean="0">
                <a:latin typeface="Adobe Garamond Pro"/>
                <a:cs typeface="Arial" pitchFamily="34" charset="0"/>
              </a:rPr>
              <a:t>	- What the request is and year (e.g. 2014 W2)</a:t>
            </a:r>
          </a:p>
          <a:p>
            <a:pPr>
              <a:buNone/>
            </a:pPr>
            <a:r>
              <a:rPr lang="en-US" sz="2000" dirty="0" smtClean="0">
                <a:latin typeface="Adobe Garamond Pro"/>
                <a:cs typeface="Arial" pitchFamily="34" charset="0"/>
              </a:rPr>
              <a:t>	- Current/Permanent Address</a:t>
            </a:r>
          </a:p>
          <a:p>
            <a:pPr>
              <a:buNone/>
            </a:pPr>
            <a:r>
              <a:rPr lang="en-US" sz="2000" dirty="0" smtClean="0">
                <a:latin typeface="Adobe Garamond Pro"/>
                <a:cs typeface="Arial" pitchFamily="34" charset="0"/>
              </a:rPr>
              <a:t>	- If the form will be picked up or should be mailed</a:t>
            </a:r>
          </a:p>
        </p:txBody>
      </p:sp>
    </p:spTree>
    <p:extLst>
      <p:ext uri="{BB962C8B-B14F-4D97-AF65-F5344CB8AC3E}">
        <p14:creationId xmlns:p14="http://schemas.microsoft.com/office/powerpoint/2010/main" val="1772530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4267200"/>
            <a:ext cx="4267200" cy="1752600"/>
          </a:xfrm>
        </p:spPr>
        <p:txBody>
          <a:bodyPr>
            <a:normAutofit/>
          </a:bodyPr>
          <a:lstStyle/>
          <a:p>
            <a:pPr algn="ctr"/>
            <a:r>
              <a:rPr lang="en-US" sz="2000" b="1" dirty="0" smtClean="0">
                <a:latin typeface="Adobe Garamond Pro Bold" pitchFamily="18" charset="0"/>
              </a:rPr>
              <a:t>2014 </a:t>
            </a:r>
            <a:r>
              <a:rPr lang="en-US" sz="2000" b="1" dirty="0">
                <a:latin typeface="Adobe Garamond Pro Bold" pitchFamily="18" charset="0"/>
              </a:rPr>
              <a:t>Deadline: April 15, </a:t>
            </a:r>
            <a:r>
              <a:rPr lang="en-US" sz="2000" b="1" dirty="0" smtClean="0">
                <a:latin typeface="Adobe Garamond Pro Bold" pitchFamily="18" charset="0"/>
              </a:rPr>
              <a:t>2015</a:t>
            </a:r>
            <a:endParaRPr lang="en-US" sz="2000" b="1" dirty="0">
              <a:latin typeface="Adobe Garamond Pro Bold" pitchFamily="18" charset="0"/>
            </a:endParaRPr>
          </a:p>
          <a:p>
            <a:pPr algn="ctr"/>
            <a:r>
              <a:rPr lang="en-US" sz="2000" dirty="0">
                <a:latin typeface="Adobe Garamond Pro Bold" pitchFamily="18" charset="0"/>
              </a:rPr>
              <a:t>Forms must be post-marked by this date, not received by the IRS </a:t>
            </a:r>
          </a:p>
          <a:p>
            <a:pPr algn="ctr"/>
            <a:endParaRPr lang="en-US" sz="2000" dirty="0">
              <a:latin typeface="Adobe Garamond Pro"/>
              <a:cs typeface="Arial" pitchFamily="34" charset="0"/>
            </a:endParaRPr>
          </a:p>
        </p:txBody>
      </p:sp>
      <p:sp>
        <p:nvSpPr>
          <p:cNvPr id="5" name="Title 4"/>
          <p:cNvSpPr>
            <a:spLocks noGrp="1"/>
          </p:cNvSpPr>
          <p:nvPr>
            <p:ph type="ctrTitle"/>
          </p:nvPr>
        </p:nvSpPr>
        <p:spPr/>
        <p:txBody>
          <a:bodyPr/>
          <a:lstStyle/>
          <a:p>
            <a:pPr algn="ct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4800" dirty="0" smtClean="0">
                <a:solidFill>
                  <a:schemeClr val="tx1"/>
                </a:solidFill>
                <a:latin typeface="Adobe Garamond Pro"/>
              </a:rPr>
              <a:t>Federal Tax Filing</a:t>
            </a:r>
            <a:endParaRPr lang="en-US" sz="2400"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514599"/>
            <a:ext cx="4800600" cy="1694329"/>
          </a:xfrm>
          <a:prstGeom prst="rect">
            <a:avLst/>
          </a:prstGeom>
        </p:spPr>
      </p:pic>
    </p:spTree>
    <p:extLst>
      <p:ext uri="{BB962C8B-B14F-4D97-AF65-F5344CB8AC3E}">
        <p14:creationId xmlns:p14="http://schemas.microsoft.com/office/powerpoint/2010/main" val="337016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dobe Garamond Pro"/>
              </a:rPr>
              <a:t>Glacier </a:t>
            </a:r>
            <a:r>
              <a:rPr lang="en-US" sz="3200" dirty="0">
                <a:latin typeface="Adobe Garamond Pro"/>
              </a:rPr>
              <a:t>Tax Prep</a:t>
            </a:r>
            <a:r>
              <a:rPr lang="en-US" sz="1800" dirty="0">
                <a:latin typeface="Adobe Garamond Pro"/>
              </a:rPr>
              <a:t> </a:t>
            </a:r>
            <a:r>
              <a:rPr lang="en-US" sz="3200" dirty="0">
                <a:latin typeface="Adobe Garamond Pro"/>
              </a:rPr>
              <a:t>– For Nonresidents</a:t>
            </a:r>
          </a:p>
        </p:txBody>
      </p:sp>
      <p:sp>
        <p:nvSpPr>
          <p:cNvPr id="3" name="Rectangle 2"/>
          <p:cNvSpPr/>
          <p:nvPr/>
        </p:nvSpPr>
        <p:spPr>
          <a:xfrm>
            <a:off x="457200" y="990600"/>
            <a:ext cx="8229600" cy="3859518"/>
          </a:xfrm>
          <a:prstGeom prst="rect">
            <a:avLst/>
          </a:prstGeom>
        </p:spPr>
        <p:txBody>
          <a:bodyPr wrap="square">
            <a:spAutoFit/>
          </a:bodyPr>
          <a:lstStyle/>
          <a:p>
            <a:pPr>
              <a:lnSpc>
                <a:spcPct val="90000"/>
              </a:lnSpc>
              <a:buFont typeface="Wingdings" pitchFamily="2" charset="2"/>
              <a:buChar char="Ø"/>
            </a:pPr>
            <a:r>
              <a:rPr lang="en-US" sz="2000" dirty="0" smtClean="0">
                <a:latin typeface="Adobe Garamond Pro"/>
              </a:rPr>
              <a:t>Available through the Office of International Affairs’ website:  </a:t>
            </a:r>
          </a:p>
          <a:p>
            <a:pPr>
              <a:lnSpc>
                <a:spcPct val="90000"/>
              </a:lnSpc>
            </a:pPr>
            <a:r>
              <a:rPr lang="en-US" sz="2000" dirty="0" smtClean="0">
                <a:latin typeface="Adobe Garamond Pro"/>
              </a:rPr>
              <a:t>   </a:t>
            </a:r>
            <a:r>
              <a:rPr lang="en-US" sz="2000" u="sng" dirty="0" smtClean="0">
                <a:latin typeface="Adobe Garamond Pro"/>
                <a:hlinkClick r:id="rId2"/>
              </a:rPr>
              <a:t>http://internationalaffairs.uchicago.edu/</a:t>
            </a:r>
            <a:endParaRPr lang="en-US" sz="2000" u="sng" dirty="0" smtClean="0">
              <a:latin typeface="Adobe Garamond Pro"/>
            </a:endParaRPr>
          </a:p>
          <a:p>
            <a:pPr>
              <a:lnSpc>
                <a:spcPct val="90000"/>
              </a:lnSpc>
            </a:pPr>
            <a:endParaRPr lang="en-US" sz="2000" u="sng" dirty="0" smtClean="0">
              <a:latin typeface="Adobe Garamond Pro"/>
            </a:endParaRPr>
          </a:p>
          <a:p>
            <a:pPr>
              <a:lnSpc>
                <a:spcPct val="90000"/>
              </a:lnSpc>
              <a:buFont typeface="Wingdings" pitchFamily="2" charset="2"/>
              <a:buChar char="Ø"/>
            </a:pPr>
            <a:r>
              <a:rPr lang="en-US" sz="2000" dirty="0" smtClean="0">
                <a:latin typeface="Adobe Garamond Pro"/>
              </a:rPr>
              <a:t>Please read all tax information on website before accessing </a:t>
            </a:r>
          </a:p>
          <a:p>
            <a:pPr>
              <a:lnSpc>
                <a:spcPct val="90000"/>
              </a:lnSpc>
            </a:pPr>
            <a:r>
              <a:rPr lang="en-US" sz="2000" dirty="0" smtClean="0">
                <a:latin typeface="Adobe Garamond Pro"/>
              </a:rPr>
              <a:t>  Glacier Tax Prep and have all necessary paperwork available</a:t>
            </a:r>
          </a:p>
          <a:p>
            <a:pPr>
              <a:lnSpc>
                <a:spcPct val="90000"/>
              </a:lnSpc>
            </a:pPr>
            <a:endParaRPr lang="en-US" sz="2000" dirty="0" smtClean="0">
              <a:latin typeface="Adobe Garamond Pro"/>
            </a:endParaRPr>
          </a:p>
          <a:p>
            <a:pPr>
              <a:lnSpc>
                <a:spcPct val="90000"/>
              </a:lnSpc>
              <a:buFont typeface="Wingdings" pitchFamily="2" charset="2"/>
              <a:buChar char="Ø"/>
            </a:pPr>
            <a:r>
              <a:rPr lang="en-US" sz="2000" dirty="0" smtClean="0">
                <a:latin typeface="Adobe Garamond Pro"/>
              </a:rPr>
              <a:t>Glacier Tax Prep Process:</a:t>
            </a:r>
          </a:p>
          <a:p>
            <a:pPr>
              <a:lnSpc>
                <a:spcPct val="90000"/>
              </a:lnSpc>
              <a:buNone/>
            </a:pPr>
            <a:r>
              <a:rPr lang="en-US" sz="2000" dirty="0" smtClean="0">
                <a:latin typeface="Adobe Garamond Pro"/>
              </a:rPr>
              <a:t>     </a:t>
            </a:r>
            <a:r>
              <a:rPr lang="en-US" sz="1600" dirty="0" smtClean="0">
                <a:latin typeface="Adobe Garamond Pro"/>
              </a:rPr>
              <a:t>- Create individual log in 		   	  - </a:t>
            </a:r>
            <a:r>
              <a:rPr lang="en-US" sz="1600" dirty="0" smtClean="0">
                <a:latin typeface="Adobe Garamond Pro"/>
                <a:cs typeface="Arial" charset="0"/>
              </a:rPr>
              <a:t>Refund</a:t>
            </a:r>
            <a:endParaRPr lang="en-US" sz="1600" dirty="0" smtClean="0">
              <a:latin typeface="Adobe Garamond Pro"/>
            </a:endParaRPr>
          </a:p>
          <a:p>
            <a:pPr>
              <a:lnSpc>
                <a:spcPct val="90000"/>
              </a:lnSpc>
              <a:buNone/>
            </a:pPr>
            <a:r>
              <a:rPr lang="en-US" sz="1600" dirty="0" smtClean="0">
                <a:latin typeface="Adobe Garamond Pro"/>
              </a:rPr>
              <a:t>      - Determine U.S. Tax Residency Status	  - Check</a:t>
            </a:r>
          </a:p>
          <a:p>
            <a:pPr>
              <a:lnSpc>
                <a:spcPct val="90000"/>
              </a:lnSpc>
              <a:buNone/>
            </a:pPr>
            <a:r>
              <a:rPr lang="en-US" sz="1600" dirty="0" smtClean="0">
                <a:latin typeface="Adobe Garamond Pro"/>
              </a:rPr>
              <a:t>      - Which Tax Form to use			  - Direct Deposit</a:t>
            </a:r>
          </a:p>
          <a:p>
            <a:pPr>
              <a:lnSpc>
                <a:spcPct val="90000"/>
              </a:lnSpc>
              <a:buNone/>
            </a:pPr>
            <a:r>
              <a:rPr lang="en-US" sz="1600" dirty="0" smtClean="0">
                <a:latin typeface="Adobe Garamond Pro"/>
              </a:rPr>
              <a:t>      - Tax Treaty				  </a:t>
            </a:r>
            <a:r>
              <a:rPr lang="en-US" sz="1600" dirty="0" smtClean="0">
                <a:latin typeface="Adobe Garamond Pro"/>
                <a:cs typeface="Arial" charset="0"/>
              </a:rPr>
              <a:t>- Read all Instructions</a:t>
            </a:r>
            <a:endParaRPr lang="en-US" sz="1600" dirty="0" smtClean="0">
              <a:latin typeface="Adobe Garamond Pro"/>
            </a:endParaRPr>
          </a:p>
          <a:p>
            <a:pPr>
              <a:lnSpc>
                <a:spcPct val="90000"/>
              </a:lnSpc>
              <a:buNone/>
            </a:pPr>
            <a:r>
              <a:rPr lang="en-US" sz="1600" dirty="0" smtClean="0">
                <a:latin typeface="Adobe Garamond Pro"/>
              </a:rPr>
              <a:t>      - Director of Academic Program		  </a:t>
            </a:r>
            <a:r>
              <a:rPr lang="en-US" sz="1600" dirty="0" smtClean="0">
                <a:latin typeface="Adobe Garamond Pro"/>
                <a:cs typeface="Arial" charset="0"/>
              </a:rPr>
              <a:t>- Download Forms</a:t>
            </a:r>
            <a:endParaRPr lang="en-US" sz="1600" dirty="0" smtClean="0">
              <a:latin typeface="Adobe Garamond Pro"/>
            </a:endParaRPr>
          </a:p>
          <a:p>
            <a:pPr lvl="1">
              <a:lnSpc>
                <a:spcPct val="90000"/>
              </a:lnSpc>
              <a:buFontTx/>
              <a:buNone/>
            </a:pPr>
            <a:r>
              <a:rPr lang="en-US" sz="1600" dirty="0" smtClean="0">
                <a:latin typeface="Adobe Garamond Pro"/>
              </a:rPr>
              <a:t>  </a:t>
            </a:r>
            <a:r>
              <a:rPr lang="en-US" sz="1600" b="1" dirty="0" smtClean="0">
                <a:latin typeface="Adobe Garamond Pro"/>
              </a:rPr>
              <a:t>Eric </a:t>
            </a:r>
            <a:r>
              <a:rPr lang="en-US" sz="1600" b="1" dirty="0" err="1" smtClean="0">
                <a:latin typeface="Adobe Garamond Pro"/>
              </a:rPr>
              <a:t>Issacs</a:t>
            </a:r>
            <a:r>
              <a:rPr lang="en-US" sz="1600" b="1" dirty="0" smtClean="0">
                <a:latin typeface="Adobe Garamond Pro"/>
              </a:rPr>
              <a:t> 	</a:t>
            </a:r>
            <a:r>
              <a:rPr lang="en-US" sz="1600" dirty="0" smtClean="0">
                <a:latin typeface="Adobe Garamond Pro"/>
              </a:rPr>
              <a:t>		 	  </a:t>
            </a:r>
            <a:r>
              <a:rPr lang="en-US" sz="1600" dirty="0" smtClean="0">
                <a:latin typeface="Adobe Garamond Pro"/>
                <a:cs typeface="Arial" charset="0"/>
              </a:rPr>
              <a:t>- Mail Forms</a:t>
            </a:r>
            <a:endParaRPr lang="en-US" sz="1600" dirty="0" smtClean="0">
              <a:latin typeface="Adobe Garamond Pro"/>
            </a:endParaRPr>
          </a:p>
          <a:p>
            <a:pPr lvl="1">
              <a:lnSpc>
                <a:spcPct val="90000"/>
              </a:lnSpc>
              <a:buFontTx/>
              <a:buNone/>
            </a:pPr>
            <a:r>
              <a:rPr lang="en-US" sz="1600" dirty="0" smtClean="0">
                <a:latin typeface="Adobe Garamond Pro"/>
              </a:rPr>
              <a:t>  </a:t>
            </a:r>
            <a:r>
              <a:rPr lang="en-US" sz="1600" b="1" dirty="0" smtClean="0">
                <a:latin typeface="Adobe Garamond Pro"/>
              </a:rPr>
              <a:t>5801 S. Ellis Ave</a:t>
            </a:r>
            <a:r>
              <a:rPr lang="en-US" sz="1600" dirty="0" smtClean="0">
                <a:latin typeface="Adobe Garamond Pro"/>
              </a:rPr>
              <a:t>			  - </a:t>
            </a:r>
            <a:r>
              <a:rPr lang="en-US" sz="1600" dirty="0" smtClean="0">
                <a:latin typeface="Adobe Garamond Pro"/>
                <a:cs typeface="Arial" charset="0"/>
              </a:rPr>
              <a:t>Information about State Filing</a:t>
            </a:r>
            <a:endParaRPr lang="en-US" sz="1600" dirty="0" smtClean="0">
              <a:latin typeface="Adobe Garamond Pro"/>
            </a:endParaRPr>
          </a:p>
          <a:p>
            <a:pPr lvl="1">
              <a:lnSpc>
                <a:spcPct val="90000"/>
              </a:lnSpc>
              <a:buFontTx/>
              <a:buNone/>
            </a:pPr>
            <a:r>
              <a:rPr lang="en-US" sz="1600" dirty="0" smtClean="0">
                <a:latin typeface="Adobe Garamond Pro"/>
              </a:rPr>
              <a:t>  </a:t>
            </a:r>
            <a:r>
              <a:rPr lang="en-US" sz="1600" b="1" dirty="0" smtClean="0">
                <a:latin typeface="Adobe Garamond Pro"/>
              </a:rPr>
              <a:t>Chicago, IL 60637</a:t>
            </a:r>
            <a:r>
              <a:rPr lang="en-US" sz="1600" dirty="0" smtClean="0">
                <a:latin typeface="Adobe Garamond Pro"/>
              </a:rPr>
              <a:t>			 </a:t>
            </a:r>
          </a:p>
        </p:txBody>
      </p:sp>
    </p:spTree>
    <p:extLst>
      <p:ext uri="{BB962C8B-B14F-4D97-AF65-F5344CB8AC3E}">
        <p14:creationId xmlns:p14="http://schemas.microsoft.com/office/powerpoint/2010/main" val="141099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Nonresidents for Tax</a:t>
            </a:r>
          </a:p>
        </p:txBody>
      </p:sp>
      <p:sp>
        <p:nvSpPr>
          <p:cNvPr id="4" name="Rectangle 3"/>
          <p:cNvSpPr/>
          <p:nvPr/>
        </p:nvSpPr>
        <p:spPr>
          <a:xfrm>
            <a:off x="533400" y="1066800"/>
            <a:ext cx="8077200" cy="3693319"/>
          </a:xfrm>
          <a:prstGeom prst="rect">
            <a:avLst/>
          </a:prstGeom>
        </p:spPr>
        <p:txBody>
          <a:bodyPr wrap="square">
            <a:spAutoFit/>
          </a:bodyPr>
          <a:lstStyle/>
          <a:p>
            <a:pPr marL="342900" indent="-342900">
              <a:lnSpc>
                <a:spcPct val="90000"/>
              </a:lnSpc>
              <a:buFont typeface="Arial" pitchFamily="34" charset="0"/>
              <a:buChar char="•"/>
            </a:pPr>
            <a:r>
              <a:rPr lang="en-US" sz="2000" dirty="0" smtClean="0">
                <a:latin typeface="Adobe Garamond Pro"/>
              </a:rPr>
              <a:t>Can use Glacier Tax Prep</a:t>
            </a:r>
          </a:p>
          <a:p>
            <a:pPr>
              <a:lnSpc>
                <a:spcPct val="90000"/>
              </a:lnSpc>
            </a:pPr>
            <a:endParaRPr lang="en-US" sz="2000" dirty="0" smtClean="0">
              <a:latin typeface="Adobe Garamond Pro"/>
            </a:endParaRPr>
          </a:p>
          <a:p>
            <a:pPr marL="342900" indent="-342900">
              <a:lnSpc>
                <a:spcPct val="90000"/>
              </a:lnSpc>
              <a:buFont typeface="Arial"/>
              <a:buChar char="•"/>
            </a:pPr>
            <a:r>
              <a:rPr lang="en-US" sz="2000" dirty="0" smtClean="0">
                <a:latin typeface="Adobe Garamond Pro"/>
              </a:rPr>
              <a:t>Can also file on your own, or use a CPA, VITA or Tax Preparation Firm. (Just be sure they file you as a nonresident. Ask about knowledge of foreign tax matters)</a:t>
            </a:r>
          </a:p>
          <a:p>
            <a:pPr>
              <a:lnSpc>
                <a:spcPct val="90000"/>
              </a:lnSpc>
            </a:pPr>
            <a:endParaRPr lang="en-US" sz="2000" dirty="0" smtClean="0">
              <a:latin typeface="Adobe Garamond Pro"/>
            </a:endParaRPr>
          </a:p>
          <a:p>
            <a:pPr marL="342900" indent="-342900">
              <a:lnSpc>
                <a:spcPct val="90000"/>
              </a:lnSpc>
              <a:buFont typeface="Arial"/>
              <a:buChar char="•"/>
            </a:pPr>
            <a:r>
              <a:rPr lang="en-US" sz="2000" dirty="0" smtClean="0">
                <a:latin typeface="Adobe Garamond Pro"/>
              </a:rPr>
              <a:t>File using 1040NR or 1040NR-EZ and 8843</a:t>
            </a:r>
          </a:p>
          <a:p>
            <a:pPr>
              <a:lnSpc>
                <a:spcPct val="90000"/>
              </a:lnSpc>
            </a:pPr>
            <a:endParaRPr lang="en-US" sz="2000" dirty="0" smtClean="0">
              <a:latin typeface="Adobe Garamond Pro"/>
            </a:endParaRPr>
          </a:p>
          <a:p>
            <a:pPr marL="342900" indent="-342900">
              <a:lnSpc>
                <a:spcPct val="90000"/>
              </a:lnSpc>
              <a:buFont typeface="Arial"/>
              <a:buChar char="•"/>
            </a:pPr>
            <a:r>
              <a:rPr lang="en-US" sz="2000" dirty="0" smtClean="0">
                <a:latin typeface="Adobe Garamond Pro"/>
              </a:rPr>
              <a:t>Do you need to File? </a:t>
            </a:r>
            <a:r>
              <a:rPr lang="en-US" sz="2000" dirty="0" smtClean="0">
                <a:latin typeface="Adobe Garamond Pro"/>
                <a:hlinkClick r:id="rId2"/>
              </a:rPr>
              <a:t>http://www.irs.gov/pub/irs-pdf/i1040nre.pdf </a:t>
            </a:r>
            <a:r>
              <a:rPr lang="en-US" sz="2000" dirty="0" smtClean="0">
                <a:latin typeface="Adobe Garamond Pro"/>
              </a:rPr>
              <a:t>“Who Must File”</a:t>
            </a:r>
          </a:p>
          <a:p>
            <a:pPr>
              <a:lnSpc>
                <a:spcPct val="90000"/>
              </a:lnSpc>
              <a:buFont typeface="Arial" pitchFamily="34" charset="0"/>
              <a:buChar char="•"/>
            </a:pPr>
            <a:endParaRPr lang="en-US" sz="2000" dirty="0" smtClean="0">
              <a:latin typeface="Adobe Garamond Pro"/>
            </a:endParaRPr>
          </a:p>
          <a:p>
            <a:pPr marL="342900" indent="-342900">
              <a:lnSpc>
                <a:spcPct val="90000"/>
              </a:lnSpc>
              <a:buFont typeface="Arial"/>
              <a:buChar char="•"/>
            </a:pPr>
            <a:r>
              <a:rPr lang="en-US" sz="2000" dirty="0" smtClean="0">
                <a:latin typeface="Adobe Garamond Pro"/>
              </a:rPr>
              <a:t>OIA Website: </a:t>
            </a:r>
            <a:r>
              <a:rPr lang="en-US" sz="2000" dirty="0">
                <a:latin typeface="Adobe Garamond Pro"/>
                <a:hlinkClick r:id="rId3"/>
              </a:rPr>
              <a:t>http://internationalaffairs.uchicago.edu/page/tax-responsibilities-international-students-and-scholars</a:t>
            </a:r>
            <a:endParaRPr lang="en-US" sz="2000" dirty="0" smtClean="0">
              <a:latin typeface="Verdana" pitchFamily="34" charset="0"/>
            </a:endParaRPr>
          </a:p>
        </p:txBody>
      </p:sp>
    </p:spTree>
    <p:extLst>
      <p:ext uri="{BB962C8B-B14F-4D97-AF65-F5344CB8AC3E}">
        <p14:creationId xmlns:p14="http://schemas.microsoft.com/office/powerpoint/2010/main" val="314693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a:latin typeface="Adobe Garamond Pro"/>
              </a:rPr>
              <a:t>1.) Do I have a filing requirement for </a:t>
            </a:r>
            <a:r>
              <a:rPr lang="en-US" dirty="0" smtClean="0">
                <a:latin typeface="Adobe Garamond Pro"/>
              </a:rPr>
              <a:t>2014?</a:t>
            </a:r>
            <a:endParaRPr lang="en-US" dirty="0">
              <a:latin typeface="Adobe Garamond Pro"/>
            </a:endParaRPr>
          </a:p>
          <a:p>
            <a:pPr>
              <a:buNone/>
            </a:pPr>
            <a:r>
              <a:rPr lang="en-US" dirty="0">
                <a:latin typeface="Adobe Garamond Pro"/>
              </a:rPr>
              <a:t>2.) What is my tax residency status?</a:t>
            </a:r>
          </a:p>
          <a:p>
            <a:pPr>
              <a:buNone/>
            </a:pPr>
            <a:r>
              <a:rPr lang="en-US" dirty="0">
                <a:latin typeface="Adobe Garamond Pro"/>
              </a:rPr>
              <a:t>3.) What type of income did I have (if </a:t>
            </a:r>
            <a:r>
              <a:rPr lang="en-US" dirty="0" smtClean="0">
                <a:latin typeface="Adobe Garamond Pro"/>
              </a:rPr>
              <a:t>any)?</a:t>
            </a:r>
            <a:endParaRPr lang="en-US" dirty="0">
              <a:latin typeface="Adobe Garamond Pro"/>
            </a:endParaRPr>
          </a:p>
          <a:p>
            <a:pPr>
              <a:buNone/>
            </a:pPr>
            <a:r>
              <a:rPr lang="en-US" dirty="0">
                <a:latin typeface="Adobe Garamond Pro"/>
              </a:rPr>
              <a:t>4.) What tax forms should I receive?</a:t>
            </a:r>
          </a:p>
          <a:p>
            <a:pPr>
              <a:buNone/>
            </a:pPr>
            <a:r>
              <a:rPr lang="en-US" dirty="0">
                <a:latin typeface="Adobe Garamond Pro"/>
              </a:rPr>
              <a:t>5.) What tax forms do I file?</a:t>
            </a:r>
          </a:p>
          <a:p>
            <a:pPr>
              <a:buNone/>
            </a:pPr>
            <a:r>
              <a:rPr lang="en-US" dirty="0">
                <a:latin typeface="Adobe Garamond Pro"/>
              </a:rPr>
              <a:t>6.) How do I complete the tax forms?</a:t>
            </a:r>
          </a:p>
          <a:p>
            <a:pPr>
              <a:buNone/>
            </a:pPr>
            <a:r>
              <a:rPr lang="en-US" dirty="0">
                <a:latin typeface="Adobe Garamond Pro"/>
              </a:rPr>
              <a:t>7.) How do I get assistance?</a:t>
            </a:r>
          </a:p>
          <a:p>
            <a:pPr>
              <a:buFont typeface="Wingdings" pitchFamily="2" charset="2"/>
              <a:buChar char=""/>
            </a:pPr>
            <a:endParaRPr lang="en-US" sz="2800" dirty="0">
              <a:effectLst>
                <a:glow rad="101600">
                  <a:schemeClr val="accent3">
                    <a:lumMod val="20000"/>
                    <a:lumOff val="80000"/>
                    <a:alpha val="60000"/>
                  </a:schemeClr>
                </a:glow>
              </a:effectLst>
              <a:latin typeface="Arial" pitchFamily="34" charset="0"/>
              <a:cs typeface="Arial" pitchFamily="34" charset="0"/>
            </a:endParaRPr>
          </a:p>
        </p:txBody>
      </p:sp>
      <p:sp>
        <p:nvSpPr>
          <p:cNvPr id="4" name="Title 3"/>
          <p:cNvSpPr>
            <a:spLocks noGrp="1"/>
          </p:cNvSpPr>
          <p:nvPr>
            <p:ph type="title" idx="4294967295"/>
          </p:nvPr>
        </p:nvSpPr>
        <p:spPr>
          <a:xfrm>
            <a:off x="304800" y="304800"/>
            <a:ext cx="8001000" cy="533400"/>
          </a:xfrm>
        </p:spPr>
        <p:txBody>
          <a:bodyPr/>
          <a:lstStyle/>
          <a:p>
            <a:r>
              <a:rPr lang="en-US" sz="3200" dirty="0">
                <a:solidFill>
                  <a:schemeClr val="tx1"/>
                </a:solidFill>
                <a:latin typeface="Adobe Garamond Pro"/>
              </a:rPr>
              <a:t>Steps to Tax Filing</a:t>
            </a:r>
            <a:endParaRPr lang="en-US" sz="3200" dirty="0">
              <a:latin typeface="Adobe Garamond Pro"/>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2800" dirty="0">
                <a:latin typeface="Adobe Garamond Pro"/>
              </a:rPr>
              <a:t>Nonresidents for Tax – Spouses (J2, F2, H4)</a:t>
            </a:r>
          </a:p>
        </p:txBody>
      </p:sp>
      <p:sp>
        <p:nvSpPr>
          <p:cNvPr id="3" name="Rectangle 2"/>
          <p:cNvSpPr/>
          <p:nvPr/>
        </p:nvSpPr>
        <p:spPr>
          <a:xfrm>
            <a:off x="533400" y="1066800"/>
            <a:ext cx="8077200" cy="2585323"/>
          </a:xfrm>
          <a:prstGeom prst="rect">
            <a:avLst/>
          </a:prstGeom>
        </p:spPr>
        <p:txBody>
          <a:bodyPr wrap="square">
            <a:spAutoFit/>
          </a:bodyPr>
          <a:lstStyle/>
          <a:p>
            <a:pPr marL="342900" indent="-342900">
              <a:lnSpc>
                <a:spcPct val="90000"/>
              </a:lnSpc>
              <a:buFont typeface="Arial"/>
              <a:buChar char="•"/>
            </a:pPr>
            <a:r>
              <a:rPr lang="en-US" sz="2000" u="sng" dirty="0" smtClean="0">
                <a:latin typeface="Adobe Garamond Pro"/>
              </a:rPr>
              <a:t>If spouse is working (J2): </a:t>
            </a:r>
            <a:r>
              <a:rPr lang="en-US" sz="2000" dirty="0" smtClean="0">
                <a:latin typeface="Adobe Garamond Pro"/>
              </a:rPr>
              <a:t>Will need to file own federal tax return, state tax return and form 8843</a:t>
            </a:r>
          </a:p>
          <a:p>
            <a:pPr>
              <a:lnSpc>
                <a:spcPct val="90000"/>
              </a:lnSpc>
            </a:pPr>
            <a:endParaRPr lang="en-US" sz="2000" dirty="0" smtClean="0">
              <a:latin typeface="Adobe Garamond Pro"/>
            </a:endParaRPr>
          </a:p>
          <a:p>
            <a:pPr marL="342900" indent="-342900">
              <a:lnSpc>
                <a:spcPct val="90000"/>
              </a:lnSpc>
              <a:buFont typeface="Arial"/>
              <a:buChar char="•"/>
            </a:pPr>
            <a:r>
              <a:rPr lang="en-US" sz="2000" u="sng" dirty="0" smtClean="0">
                <a:latin typeface="Adobe Garamond Pro"/>
              </a:rPr>
              <a:t>If spouse is not working (F2, H4): </a:t>
            </a:r>
            <a:r>
              <a:rPr lang="en-US" sz="2000" dirty="0" smtClean="0">
                <a:latin typeface="Adobe Garamond Pro"/>
              </a:rPr>
              <a:t>Will only file 8843. Since no CNET ID is available, must download the 8843 from </a:t>
            </a:r>
            <a:r>
              <a:rPr lang="en-US" sz="2000" dirty="0">
                <a:latin typeface="Adobe Garamond Pro"/>
                <a:hlinkClick r:id="rId2"/>
              </a:rPr>
              <a:t>http://</a:t>
            </a:r>
            <a:r>
              <a:rPr lang="en-US" sz="2000" dirty="0" smtClean="0">
                <a:latin typeface="Adobe Garamond Pro"/>
                <a:hlinkClick r:id="rId2"/>
              </a:rPr>
              <a:t>www.irs.gov/pub/irs-pdf/f8843.pdf</a:t>
            </a:r>
            <a:r>
              <a:rPr lang="en-US" sz="2000" dirty="0" smtClean="0">
                <a:latin typeface="Adobe Garamond Pro"/>
              </a:rPr>
              <a:t> and complete by hand. Do not submit this form in the same envelope as spouse </a:t>
            </a:r>
          </a:p>
          <a:p>
            <a:pPr>
              <a:lnSpc>
                <a:spcPct val="90000"/>
              </a:lnSpc>
            </a:pPr>
            <a:endParaRPr lang="en-US" sz="2000" dirty="0" smtClean="0">
              <a:latin typeface="Verdana" pitchFamily="34" charset="0"/>
            </a:endParaRPr>
          </a:p>
          <a:p>
            <a:pPr>
              <a:lnSpc>
                <a:spcPct val="90000"/>
              </a:lnSpc>
            </a:pPr>
            <a:endParaRPr lang="en-US" sz="2000" dirty="0" smtClean="0">
              <a:latin typeface="Verdana" pitchFamily="34" charset="0"/>
            </a:endParaRPr>
          </a:p>
        </p:txBody>
      </p:sp>
    </p:spTree>
    <p:extLst>
      <p:ext uri="{BB962C8B-B14F-4D97-AF65-F5344CB8AC3E}">
        <p14:creationId xmlns:p14="http://schemas.microsoft.com/office/powerpoint/2010/main" val="3543934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Residents for Tax</a:t>
            </a:r>
          </a:p>
        </p:txBody>
      </p:sp>
      <p:sp>
        <p:nvSpPr>
          <p:cNvPr id="3" name="Rectangle 2"/>
          <p:cNvSpPr/>
          <p:nvPr/>
        </p:nvSpPr>
        <p:spPr>
          <a:xfrm>
            <a:off x="533400" y="1143000"/>
            <a:ext cx="7924800" cy="4524315"/>
          </a:xfrm>
          <a:prstGeom prst="rect">
            <a:avLst/>
          </a:prstGeom>
        </p:spPr>
        <p:txBody>
          <a:bodyPr wrap="square">
            <a:spAutoFit/>
          </a:bodyPr>
          <a:lstStyle/>
          <a:p>
            <a:pPr marL="342900" indent="-342900">
              <a:lnSpc>
                <a:spcPct val="80000"/>
              </a:lnSpc>
              <a:buFont typeface="Arial" pitchFamily="34" charset="0"/>
              <a:buChar char="•"/>
            </a:pPr>
            <a:r>
              <a:rPr lang="en-US" sz="2000" u="sng" dirty="0" smtClean="0">
                <a:latin typeface="Adobe Garamond Pro"/>
              </a:rPr>
              <a:t>Cannot</a:t>
            </a:r>
            <a:r>
              <a:rPr lang="en-US" sz="2000" dirty="0" smtClean="0">
                <a:latin typeface="Adobe Garamond Pro"/>
              </a:rPr>
              <a:t> use Glacier Tax Prep</a:t>
            </a: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Can use any avenue for filing such as Tax Filing Software; Certified Public Accountant (CPA); Tax Preparation Firm; IRS Free File, VITA or Yourself</a:t>
            </a:r>
          </a:p>
          <a:p>
            <a:pPr>
              <a:lnSpc>
                <a:spcPct val="80000"/>
              </a:lnSpc>
              <a:buFontTx/>
              <a:buNone/>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File using 1040; 1040-EZ; 1040A</a:t>
            </a: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Do you need to file? </a:t>
            </a:r>
            <a:r>
              <a:rPr lang="en-US" sz="2000" dirty="0" smtClean="0">
                <a:latin typeface="Adobe Garamond Pro"/>
                <a:hlinkClick r:id="rId2"/>
              </a:rPr>
              <a:t>http://www.irs.gov/individuals/article/0,,id=96623,00.html</a:t>
            </a:r>
            <a:endParaRPr lang="en-US" sz="2000" dirty="0" smtClean="0">
              <a:latin typeface="Adobe Garamond Pro"/>
            </a:endParaRP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Can file jointly with a spouse and claim dependents (children)</a:t>
            </a: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As residents for tax, able to claim any deduction/allowance/benefit available to U.S. Citizens</a:t>
            </a: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OIA Website:  </a:t>
            </a:r>
            <a:r>
              <a:rPr lang="en-US" sz="2000" dirty="0">
                <a:latin typeface="Adobe Garamond Pro"/>
                <a:hlinkClick r:id="rId3"/>
              </a:rPr>
              <a:t>http://internationalaffairs.uchicago.edu/page/tax-responsibilities-international-students-and-scholars</a:t>
            </a:r>
            <a:endParaRPr lang="en-US" sz="2000" dirty="0" smtClean="0">
              <a:latin typeface="Adobe Garamond Pro"/>
            </a:endParaRPr>
          </a:p>
        </p:txBody>
      </p:sp>
    </p:spTree>
    <p:extLst>
      <p:ext uri="{BB962C8B-B14F-4D97-AF65-F5344CB8AC3E}">
        <p14:creationId xmlns:p14="http://schemas.microsoft.com/office/powerpoint/2010/main" val="3867663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Residents for Tax</a:t>
            </a:r>
          </a:p>
        </p:txBody>
      </p:sp>
      <p:sp>
        <p:nvSpPr>
          <p:cNvPr id="4" name="Rectangle 3"/>
          <p:cNvSpPr/>
          <p:nvPr/>
        </p:nvSpPr>
        <p:spPr>
          <a:xfrm>
            <a:off x="381000" y="990600"/>
            <a:ext cx="7924800" cy="4770537"/>
          </a:xfrm>
          <a:prstGeom prst="rect">
            <a:avLst/>
          </a:prstGeom>
        </p:spPr>
        <p:txBody>
          <a:bodyPr wrap="square">
            <a:spAutoFit/>
          </a:bodyPr>
          <a:lstStyle/>
          <a:p>
            <a:pPr algn="ctr">
              <a:lnSpc>
                <a:spcPct val="80000"/>
              </a:lnSpc>
            </a:pPr>
            <a:r>
              <a:rPr lang="en-US" sz="2000" u="sng" dirty="0" smtClean="0">
                <a:latin typeface="Adobe Garamond Pro"/>
              </a:rPr>
              <a:t>Claiming a Tax Treaty as a Resident for Tax</a:t>
            </a:r>
          </a:p>
          <a:p>
            <a:pPr algn="ctr">
              <a:lnSpc>
                <a:spcPct val="80000"/>
              </a:lnSpc>
            </a:pPr>
            <a:endParaRPr lang="en-US" sz="2000" u="sng" dirty="0" smtClean="0">
              <a:latin typeface="Adobe Garamond Pro"/>
            </a:endParaRPr>
          </a:p>
          <a:p>
            <a:pPr>
              <a:lnSpc>
                <a:spcPct val="80000"/>
              </a:lnSpc>
            </a:pPr>
            <a:r>
              <a:rPr lang="en-US" sz="2000" dirty="0" smtClean="0">
                <a:latin typeface="Adobe Garamond Pro"/>
              </a:rPr>
              <a:t>Resident tax forms do not specifically address claiming tax treaties as residents for tax. However, the IRS recommends the following:</a:t>
            </a:r>
          </a:p>
          <a:p>
            <a:pPr>
              <a:lnSpc>
                <a:spcPct val="80000"/>
              </a:lnSpc>
            </a:pPr>
            <a:endParaRPr lang="en-US" sz="2000" dirty="0" smtClean="0">
              <a:latin typeface="Adobe Garamond Pro"/>
            </a:endParaRPr>
          </a:p>
          <a:p>
            <a:pPr>
              <a:lnSpc>
                <a:spcPct val="80000"/>
              </a:lnSpc>
            </a:pPr>
            <a:r>
              <a:rPr lang="en-US" sz="2000" dirty="0" smtClean="0">
                <a:latin typeface="Adobe Garamond Pro"/>
              </a:rPr>
              <a:t>A residents for tax must complete form 1040</a:t>
            </a:r>
          </a:p>
          <a:p>
            <a:pPr>
              <a:lnSpc>
                <a:spcPct val="80000"/>
              </a:lnSpc>
              <a:buFont typeface="Arial" pitchFamily="34" charset="0"/>
              <a:buChar char="•"/>
            </a:pPr>
            <a:r>
              <a:rPr lang="en-US" sz="2000" dirty="0" smtClean="0">
                <a:latin typeface="Adobe Garamond Pro"/>
              </a:rPr>
              <a:t> Enter </a:t>
            </a:r>
            <a:r>
              <a:rPr lang="en-US" sz="2000" u="sng" dirty="0" smtClean="0">
                <a:latin typeface="Adobe Garamond Pro"/>
              </a:rPr>
              <a:t>ALL</a:t>
            </a:r>
            <a:r>
              <a:rPr lang="en-US" sz="2000" dirty="0" smtClean="0">
                <a:latin typeface="Adobe Garamond Pro"/>
              </a:rPr>
              <a:t> wage income on line 7</a:t>
            </a:r>
          </a:p>
          <a:p>
            <a:pPr>
              <a:lnSpc>
                <a:spcPct val="80000"/>
              </a:lnSpc>
              <a:buFont typeface="Arial" pitchFamily="34" charset="0"/>
              <a:buChar char="•"/>
            </a:pPr>
            <a:r>
              <a:rPr lang="en-US" sz="2000" dirty="0" smtClean="0">
                <a:latin typeface="Adobe Garamond Pro"/>
              </a:rPr>
              <a:t> On line 21 indicate the amount of tax treaty benefit in </a:t>
            </a:r>
          </a:p>
          <a:p>
            <a:pPr>
              <a:lnSpc>
                <a:spcPct val="80000"/>
              </a:lnSpc>
            </a:pPr>
            <a:r>
              <a:rPr lang="en-US" sz="2000" dirty="0" smtClean="0">
                <a:latin typeface="Adobe Garamond Pro"/>
              </a:rPr>
              <a:t>  parenthesis (which indicates subtraction)</a:t>
            </a:r>
          </a:p>
          <a:p>
            <a:pPr>
              <a:lnSpc>
                <a:spcPct val="80000"/>
              </a:lnSpc>
              <a:buFont typeface="Arial" pitchFamily="34" charset="0"/>
              <a:buChar char="•"/>
            </a:pPr>
            <a:r>
              <a:rPr lang="en-US" sz="2000" dirty="0" smtClean="0">
                <a:latin typeface="Adobe Garamond Pro"/>
              </a:rPr>
              <a:t> On the dotted line 21 indicate the treaty article (e.g. US-</a:t>
            </a:r>
          </a:p>
          <a:p>
            <a:pPr>
              <a:lnSpc>
                <a:spcPct val="80000"/>
              </a:lnSpc>
            </a:pPr>
            <a:r>
              <a:rPr lang="en-US" sz="2000" dirty="0" smtClean="0">
                <a:latin typeface="Adobe Garamond Pro"/>
              </a:rPr>
              <a:t>  China article 19)</a:t>
            </a:r>
          </a:p>
          <a:p>
            <a:pPr>
              <a:lnSpc>
                <a:spcPct val="80000"/>
              </a:lnSpc>
              <a:buFont typeface="Arial" pitchFamily="34" charset="0"/>
              <a:buChar char="•"/>
            </a:pPr>
            <a:r>
              <a:rPr lang="en-US" sz="2000" dirty="0" smtClean="0">
                <a:latin typeface="Adobe Garamond Pro"/>
              </a:rPr>
              <a:t> On line 22 you will subtract the amount from line 21 from </a:t>
            </a:r>
          </a:p>
          <a:p>
            <a:pPr>
              <a:lnSpc>
                <a:spcPct val="80000"/>
              </a:lnSpc>
            </a:pPr>
            <a:r>
              <a:rPr lang="en-US" sz="2000" dirty="0" smtClean="0">
                <a:latin typeface="Adobe Garamond Pro"/>
              </a:rPr>
              <a:t>  the rest of your income to claim the treaty benefits</a:t>
            </a:r>
          </a:p>
          <a:p>
            <a:pPr>
              <a:lnSpc>
                <a:spcPct val="80000"/>
              </a:lnSpc>
            </a:pPr>
            <a:endParaRPr lang="en-US" sz="2000" dirty="0" smtClean="0">
              <a:latin typeface="Adobe Garamond Pro"/>
            </a:endParaRPr>
          </a:p>
          <a:p>
            <a:pPr>
              <a:lnSpc>
                <a:spcPct val="80000"/>
              </a:lnSpc>
            </a:pPr>
            <a:r>
              <a:rPr lang="en-US" sz="2000" dirty="0" smtClean="0">
                <a:latin typeface="Adobe Garamond Pro"/>
              </a:rPr>
              <a:t>It is also recommended to either submit a memo stating your visa status, date of entry, expiration date and that you are eligible to claim the treaty benefit; or submit a copy of the treaty</a:t>
            </a:r>
          </a:p>
          <a:p>
            <a:pPr algn="ctr">
              <a:lnSpc>
                <a:spcPct val="80000"/>
              </a:lnSpc>
            </a:pPr>
            <a:endParaRPr lang="en-US" sz="2000" b="1" dirty="0" smtClean="0">
              <a:latin typeface="Adobe Garamond Pro"/>
            </a:endParaRPr>
          </a:p>
          <a:p>
            <a:pPr algn="ctr">
              <a:lnSpc>
                <a:spcPct val="80000"/>
              </a:lnSpc>
            </a:pPr>
            <a:endParaRPr lang="en-US" sz="2000" b="1" dirty="0" smtClean="0">
              <a:latin typeface="Adobe Garamond Pro"/>
            </a:endParaRPr>
          </a:p>
        </p:txBody>
      </p:sp>
    </p:spTree>
    <p:extLst>
      <p:ext uri="{BB962C8B-B14F-4D97-AF65-F5344CB8AC3E}">
        <p14:creationId xmlns:p14="http://schemas.microsoft.com/office/powerpoint/2010/main" val="1195499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Residents for Tax</a:t>
            </a:r>
          </a:p>
        </p:txBody>
      </p:sp>
      <p:sp>
        <p:nvSpPr>
          <p:cNvPr id="3" name="Rectangle 2"/>
          <p:cNvSpPr/>
          <p:nvPr/>
        </p:nvSpPr>
        <p:spPr>
          <a:xfrm>
            <a:off x="381000" y="990600"/>
            <a:ext cx="7924800" cy="5262979"/>
          </a:xfrm>
          <a:prstGeom prst="rect">
            <a:avLst/>
          </a:prstGeom>
        </p:spPr>
        <p:txBody>
          <a:bodyPr wrap="square">
            <a:spAutoFit/>
          </a:bodyPr>
          <a:lstStyle/>
          <a:p>
            <a:pPr algn="ctr">
              <a:lnSpc>
                <a:spcPct val="80000"/>
              </a:lnSpc>
            </a:pPr>
            <a:r>
              <a:rPr lang="en-US" sz="2000" b="1" u="sng" dirty="0" smtClean="0">
                <a:latin typeface="Adobe Garamond Pro"/>
              </a:rPr>
              <a:t>Claiming a Spouse and/or dependents that do not have an SSN or ITIN</a:t>
            </a:r>
          </a:p>
          <a:p>
            <a:pPr algn="ctr">
              <a:lnSpc>
                <a:spcPct val="80000"/>
              </a:lnSpc>
            </a:pPr>
            <a:endParaRPr lang="en-US" sz="2000" u="sng" dirty="0" smtClean="0">
              <a:latin typeface="Adobe Garamond Pro"/>
            </a:endParaRPr>
          </a:p>
          <a:p>
            <a:pPr>
              <a:lnSpc>
                <a:spcPct val="80000"/>
              </a:lnSpc>
            </a:pPr>
            <a:r>
              <a:rPr lang="en-US" sz="2000" dirty="0" smtClean="0">
                <a:latin typeface="Adobe Garamond Pro"/>
              </a:rPr>
              <a:t>1.) Individuals who are not working are not eligible for an </a:t>
            </a:r>
          </a:p>
          <a:p>
            <a:pPr>
              <a:lnSpc>
                <a:spcPct val="80000"/>
              </a:lnSpc>
            </a:pPr>
            <a:r>
              <a:rPr lang="en-US" sz="2000" dirty="0" smtClean="0">
                <a:latin typeface="Adobe Garamond Pro"/>
              </a:rPr>
              <a:t>     SSN, so you must apply for an ITIN</a:t>
            </a:r>
          </a:p>
          <a:p>
            <a:pPr>
              <a:lnSpc>
                <a:spcPct val="80000"/>
              </a:lnSpc>
            </a:pPr>
            <a:r>
              <a:rPr lang="en-US" sz="2000" dirty="0" smtClean="0">
                <a:latin typeface="Adobe Garamond Pro"/>
              </a:rPr>
              <a:t>2.) Complete W7 and attach appropriate documents per </a:t>
            </a:r>
          </a:p>
          <a:p>
            <a:pPr>
              <a:lnSpc>
                <a:spcPct val="80000"/>
              </a:lnSpc>
            </a:pPr>
            <a:r>
              <a:rPr lang="en-US" sz="2000" dirty="0" smtClean="0">
                <a:latin typeface="Adobe Garamond Pro"/>
              </a:rPr>
              <a:t>     instructions for each individual who needs an ITIN</a:t>
            </a:r>
          </a:p>
          <a:p>
            <a:pPr>
              <a:lnSpc>
                <a:spcPct val="80000"/>
              </a:lnSpc>
            </a:pPr>
            <a:r>
              <a:rPr lang="en-US" sz="2000" dirty="0" smtClean="0">
                <a:latin typeface="Adobe Garamond Pro"/>
              </a:rPr>
              <a:t>3.) Complete federal tax return</a:t>
            </a:r>
          </a:p>
          <a:p>
            <a:pPr>
              <a:lnSpc>
                <a:spcPct val="80000"/>
              </a:lnSpc>
            </a:pPr>
            <a:r>
              <a:rPr lang="en-US" sz="2000" dirty="0" smtClean="0">
                <a:latin typeface="Adobe Garamond Pro"/>
              </a:rPr>
              <a:t>4.) Must mail completed W7 applications and completed </a:t>
            </a:r>
          </a:p>
          <a:p>
            <a:pPr>
              <a:lnSpc>
                <a:spcPct val="80000"/>
              </a:lnSpc>
            </a:pPr>
            <a:r>
              <a:rPr lang="en-US" sz="2000" dirty="0" smtClean="0">
                <a:latin typeface="Adobe Garamond Pro"/>
              </a:rPr>
              <a:t>     1040 to the </a:t>
            </a:r>
            <a:r>
              <a:rPr lang="en-US" sz="2000" u="sng" dirty="0" smtClean="0">
                <a:latin typeface="Adobe Garamond Pro"/>
              </a:rPr>
              <a:t>W7 address</a:t>
            </a:r>
            <a:r>
              <a:rPr lang="en-US" sz="2000" dirty="0" smtClean="0">
                <a:latin typeface="Adobe Garamond Pro"/>
              </a:rPr>
              <a:t>. ITIN applications will be </a:t>
            </a:r>
          </a:p>
          <a:p>
            <a:pPr>
              <a:lnSpc>
                <a:spcPct val="80000"/>
              </a:lnSpc>
            </a:pPr>
            <a:r>
              <a:rPr lang="en-US" sz="2000" dirty="0" smtClean="0">
                <a:latin typeface="Adobe Garamond Pro"/>
              </a:rPr>
              <a:t>     processed first, then the federal tax return will be </a:t>
            </a:r>
          </a:p>
          <a:p>
            <a:pPr>
              <a:lnSpc>
                <a:spcPct val="80000"/>
              </a:lnSpc>
            </a:pPr>
            <a:r>
              <a:rPr lang="en-US" sz="2000" dirty="0" smtClean="0">
                <a:latin typeface="Adobe Garamond Pro"/>
              </a:rPr>
              <a:t>     forwarded for processing.</a:t>
            </a:r>
          </a:p>
          <a:p>
            <a:pPr>
              <a:lnSpc>
                <a:spcPct val="80000"/>
              </a:lnSpc>
            </a:pPr>
            <a:r>
              <a:rPr lang="en-US" sz="2000" dirty="0" smtClean="0">
                <a:latin typeface="Adobe Garamond Pro"/>
              </a:rPr>
              <a:t>5.) Processing of tax return will take 8-12 weeks (4-6 for </a:t>
            </a:r>
          </a:p>
          <a:p>
            <a:pPr>
              <a:lnSpc>
                <a:spcPct val="80000"/>
              </a:lnSpc>
            </a:pPr>
            <a:r>
              <a:rPr lang="en-US" sz="2000" dirty="0" smtClean="0">
                <a:latin typeface="Adobe Garamond Pro"/>
              </a:rPr>
              <a:t>     ITINs to be assigned)</a:t>
            </a:r>
          </a:p>
          <a:p>
            <a:pPr>
              <a:lnSpc>
                <a:spcPct val="80000"/>
              </a:lnSpc>
            </a:pPr>
            <a:r>
              <a:rPr lang="en-US" sz="2000" dirty="0" smtClean="0">
                <a:latin typeface="Adobe Garamond Pro"/>
              </a:rPr>
              <a:t>6.) For Illinois state tax filing:</a:t>
            </a:r>
          </a:p>
          <a:p>
            <a:pPr>
              <a:lnSpc>
                <a:spcPct val="80000"/>
              </a:lnSpc>
            </a:pPr>
            <a:r>
              <a:rPr lang="en-US" sz="2000" dirty="0" smtClean="0">
                <a:latin typeface="Adobe Garamond Pro"/>
              </a:rPr>
              <a:t>	a.) You wait for the ITINs to be assigned (may need to file an 	Illinois tax filing extension</a:t>
            </a:r>
          </a:p>
          <a:p>
            <a:pPr>
              <a:lnSpc>
                <a:spcPct val="80000"/>
              </a:lnSpc>
            </a:pPr>
            <a:r>
              <a:rPr lang="en-US" sz="2000" dirty="0" smtClean="0">
                <a:latin typeface="Adobe Garamond Pro"/>
              </a:rPr>
              <a:t>	b.) You do not claim the dependents</a:t>
            </a:r>
          </a:p>
          <a:p>
            <a:pPr algn="ctr">
              <a:lnSpc>
                <a:spcPct val="80000"/>
              </a:lnSpc>
            </a:pPr>
            <a:endParaRPr lang="en-US" sz="2000" b="1" dirty="0" smtClean="0">
              <a:latin typeface="Adobe Garamond Pro"/>
            </a:endParaRPr>
          </a:p>
          <a:p>
            <a:pPr algn="ctr">
              <a:lnSpc>
                <a:spcPct val="80000"/>
              </a:lnSpc>
            </a:pPr>
            <a:endParaRPr lang="en-US" sz="2000" b="1" dirty="0" smtClean="0">
              <a:latin typeface="Adobe Garamond Pro"/>
            </a:endParaRPr>
          </a:p>
          <a:p>
            <a:pPr algn="ctr">
              <a:lnSpc>
                <a:spcPct val="80000"/>
              </a:lnSpc>
            </a:pPr>
            <a:endParaRPr lang="en-US" sz="2000" b="1" dirty="0" smtClean="0">
              <a:latin typeface="Adobe Garamond Pro"/>
            </a:endParaRPr>
          </a:p>
        </p:txBody>
      </p:sp>
    </p:spTree>
    <p:extLst>
      <p:ext uri="{BB962C8B-B14F-4D97-AF65-F5344CB8AC3E}">
        <p14:creationId xmlns:p14="http://schemas.microsoft.com/office/powerpoint/2010/main" val="30299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4267200"/>
            <a:ext cx="4267200" cy="1752600"/>
          </a:xfrm>
        </p:spPr>
        <p:txBody>
          <a:bodyPr>
            <a:normAutofit/>
          </a:bodyPr>
          <a:lstStyle/>
          <a:p>
            <a:pPr algn="ctr"/>
            <a:r>
              <a:rPr lang="en-US" sz="2000" b="1" dirty="0" smtClean="0">
                <a:latin typeface="Adobe Garamond Pro Bold" pitchFamily="18" charset="0"/>
              </a:rPr>
              <a:t>2014 </a:t>
            </a:r>
            <a:r>
              <a:rPr lang="en-US" sz="2000" b="1" dirty="0">
                <a:latin typeface="Adobe Garamond Pro Bold" pitchFamily="18" charset="0"/>
              </a:rPr>
              <a:t>Deadline: April 15, </a:t>
            </a:r>
            <a:r>
              <a:rPr lang="en-US" sz="2000" b="1" dirty="0" smtClean="0">
                <a:latin typeface="Adobe Garamond Pro Bold" pitchFamily="18" charset="0"/>
              </a:rPr>
              <a:t>2015</a:t>
            </a:r>
            <a:endParaRPr lang="en-US" sz="2000" b="1" dirty="0">
              <a:latin typeface="Adobe Garamond Pro Bold" pitchFamily="18" charset="0"/>
            </a:endParaRPr>
          </a:p>
          <a:p>
            <a:pPr algn="ctr"/>
            <a:r>
              <a:rPr lang="en-US" sz="2000" dirty="0">
                <a:latin typeface="Adobe Garamond Pro Bold" pitchFamily="18" charset="0"/>
              </a:rPr>
              <a:t>Forms must be post-marked by this date, not received by the IRS </a:t>
            </a:r>
          </a:p>
          <a:p>
            <a:pPr algn="ctr"/>
            <a:endParaRPr lang="en-US" sz="2000" dirty="0">
              <a:latin typeface="Adobe Garamond Pro"/>
              <a:cs typeface="Arial" pitchFamily="34" charset="0"/>
            </a:endParaRPr>
          </a:p>
        </p:txBody>
      </p:sp>
      <p:sp>
        <p:nvSpPr>
          <p:cNvPr id="5" name="Title 4"/>
          <p:cNvSpPr>
            <a:spLocks noGrp="1"/>
          </p:cNvSpPr>
          <p:nvPr>
            <p:ph type="ctrTitle"/>
          </p:nvPr>
        </p:nvSpPr>
        <p:spPr/>
        <p:txBody>
          <a:bodyPr/>
          <a:lstStyle/>
          <a:p>
            <a:pPr algn="ct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4800" dirty="0" smtClean="0">
                <a:solidFill>
                  <a:schemeClr val="tx1"/>
                </a:solidFill>
                <a:latin typeface="Adobe Garamond Pro"/>
              </a:rPr>
              <a:t>Illinois State Tax Filing</a:t>
            </a:r>
            <a:endParaRPr lang="en-US" sz="2400"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514599"/>
            <a:ext cx="4800600" cy="1694329"/>
          </a:xfrm>
          <a:prstGeom prst="rect">
            <a:avLst/>
          </a:prstGeom>
        </p:spPr>
      </p:pic>
    </p:spTree>
    <p:extLst>
      <p:ext uri="{BB962C8B-B14F-4D97-AF65-F5344CB8AC3E}">
        <p14:creationId xmlns:p14="http://schemas.microsoft.com/office/powerpoint/2010/main" val="26214920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
            </a:r>
            <a:br>
              <a:rPr lang="en-US" sz="3200" dirty="0">
                <a:latin typeface="Adobe Garamond Pro"/>
              </a:rPr>
            </a:br>
            <a:r>
              <a:rPr lang="en-US" sz="3200" dirty="0">
                <a:latin typeface="Adobe Garamond Pro"/>
              </a:rPr>
              <a:t>Residents of Illinois</a:t>
            </a:r>
          </a:p>
        </p:txBody>
      </p:sp>
      <p:sp>
        <p:nvSpPr>
          <p:cNvPr id="3" name="Rectangle 2"/>
          <p:cNvSpPr/>
          <p:nvPr/>
        </p:nvSpPr>
        <p:spPr>
          <a:xfrm>
            <a:off x="533400" y="1066800"/>
            <a:ext cx="8077200" cy="3975448"/>
          </a:xfrm>
          <a:prstGeom prst="rect">
            <a:avLst/>
          </a:prstGeom>
        </p:spPr>
        <p:txBody>
          <a:bodyPr wrap="square">
            <a:spAutoFit/>
          </a:bodyPr>
          <a:lstStyle/>
          <a:p>
            <a:pPr algn="ctr">
              <a:lnSpc>
                <a:spcPct val="90000"/>
              </a:lnSpc>
            </a:pPr>
            <a:r>
              <a:rPr lang="en-US" sz="2000" b="1" dirty="0" smtClean="0">
                <a:latin typeface="Adobe Garamond Pro"/>
              </a:rPr>
              <a:t>*Lived and worked only in Illinois*</a:t>
            </a:r>
          </a:p>
          <a:p>
            <a:pPr>
              <a:lnSpc>
                <a:spcPct val="90000"/>
              </a:lnSpc>
            </a:pPr>
            <a:endParaRPr lang="en-US" sz="2000" dirty="0" smtClean="0">
              <a:latin typeface="Adobe Garamond Pro"/>
            </a:endParaRPr>
          </a:p>
          <a:p>
            <a:pPr>
              <a:lnSpc>
                <a:spcPct val="90000"/>
              </a:lnSpc>
            </a:pPr>
            <a:endParaRPr lang="en-US" sz="2000" dirty="0" smtClean="0">
              <a:latin typeface="Adobe Garamond Pro"/>
            </a:endParaRPr>
          </a:p>
          <a:p>
            <a:pPr marL="342900" indent="-342900">
              <a:lnSpc>
                <a:spcPct val="90000"/>
              </a:lnSpc>
              <a:buFont typeface="Arial" pitchFamily="34" charset="0"/>
              <a:buChar char="•"/>
            </a:pPr>
            <a:r>
              <a:rPr lang="en-US" sz="2000" dirty="0" smtClean="0">
                <a:latin typeface="Adobe Garamond Pro"/>
              </a:rPr>
              <a:t>Can use any avenue for filing such as Tax Filing Software; Certified Public Accountant (CPA); Tax Preparation Firm; Illinois State Web File or Yourself</a:t>
            </a:r>
          </a:p>
          <a:p>
            <a:pPr>
              <a:lnSpc>
                <a:spcPct val="90000"/>
              </a:lnSpc>
              <a:buFontTx/>
              <a:buNone/>
            </a:pPr>
            <a:endParaRPr lang="en-US" sz="2000" dirty="0" smtClean="0">
              <a:latin typeface="Adobe Garamond Pro"/>
            </a:endParaRPr>
          </a:p>
          <a:p>
            <a:pPr marL="342900" indent="-342900">
              <a:lnSpc>
                <a:spcPct val="90000"/>
              </a:lnSpc>
              <a:buFont typeface="Arial" pitchFamily="34" charset="0"/>
              <a:buChar char="•"/>
            </a:pPr>
            <a:r>
              <a:rPr lang="en-US" sz="2000" dirty="0" smtClean="0">
                <a:latin typeface="Adobe Garamond Pro"/>
              </a:rPr>
              <a:t>Start with IL-1040 – Begin the IL-1040 with the adjusted gross income created on the federal tax return</a:t>
            </a:r>
          </a:p>
          <a:p>
            <a:pPr>
              <a:lnSpc>
                <a:spcPct val="90000"/>
              </a:lnSpc>
              <a:buFontTx/>
              <a:buNone/>
            </a:pPr>
            <a:endParaRPr lang="en-US" sz="2000" dirty="0" smtClean="0">
              <a:latin typeface="Adobe Garamond Pro"/>
            </a:endParaRPr>
          </a:p>
          <a:p>
            <a:pPr marL="342900" indent="-342900">
              <a:lnSpc>
                <a:spcPct val="90000"/>
              </a:lnSpc>
              <a:buFont typeface="Arial" pitchFamily="34" charset="0"/>
              <a:buChar char="•"/>
            </a:pPr>
            <a:r>
              <a:rPr lang="en-US" sz="2000" b="1" dirty="0" smtClean="0">
                <a:latin typeface="Adobe Garamond Pro"/>
              </a:rPr>
              <a:t>Do you need to File? </a:t>
            </a:r>
            <a:r>
              <a:rPr lang="en-US" sz="2000" dirty="0" smtClean="0">
                <a:latin typeface="Adobe Garamond Pro"/>
              </a:rPr>
              <a:t>See Illinois State Website for filing requirements </a:t>
            </a:r>
            <a:r>
              <a:rPr lang="en-US" sz="2000" dirty="0" smtClean="0">
                <a:latin typeface="Adobe Garamond Pro"/>
                <a:hlinkClick r:id="rId2"/>
              </a:rPr>
              <a:t>http</a:t>
            </a:r>
            <a:r>
              <a:rPr lang="en-US" sz="2000" dirty="0">
                <a:latin typeface="Adobe Garamond Pro"/>
                <a:hlinkClick r:id="rId2"/>
              </a:rPr>
              <a:t>://tax.illinois.gov/TaxForms/IncmCurrentYear/Individual/IL-1040-Instr.pdf</a:t>
            </a:r>
            <a:endParaRPr lang="en-US" sz="2000" dirty="0" smtClean="0">
              <a:latin typeface="Adobe Garamond Pro"/>
            </a:endParaRPr>
          </a:p>
        </p:txBody>
      </p:sp>
    </p:spTree>
    <p:extLst>
      <p:ext uri="{BB962C8B-B14F-4D97-AF65-F5344CB8AC3E}">
        <p14:creationId xmlns:p14="http://schemas.microsoft.com/office/powerpoint/2010/main" val="330354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Part-Year Residents</a:t>
            </a:r>
          </a:p>
        </p:txBody>
      </p:sp>
      <p:sp>
        <p:nvSpPr>
          <p:cNvPr id="3" name="Rectangle 2"/>
          <p:cNvSpPr/>
          <p:nvPr/>
        </p:nvSpPr>
        <p:spPr>
          <a:xfrm>
            <a:off x="381000" y="838201"/>
            <a:ext cx="8534400" cy="4770537"/>
          </a:xfrm>
          <a:prstGeom prst="rect">
            <a:avLst/>
          </a:prstGeom>
        </p:spPr>
        <p:txBody>
          <a:bodyPr wrap="square">
            <a:spAutoFit/>
          </a:bodyPr>
          <a:lstStyle/>
          <a:p>
            <a:pPr algn="ctr">
              <a:lnSpc>
                <a:spcPct val="80000"/>
              </a:lnSpc>
            </a:pPr>
            <a:r>
              <a:rPr lang="en-US" sz="2000" dirty="0" smtClean="0">
                <a:latin typeface="Adobe Garamond Pro"/>
              </a:rPr>
              <a:t>*</a:t>
            </a:r>
            <a:r>
              <a:rPr lang="en-US" sz="2000" b="1" dirty="0" smtClean="0">
                <a:latin typeface="Adobe Garamond Pro"/>
              </a:rPr>
              <a:t>Lived and/or worked in Illinois AND another state*</a:t>
            </a: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A part-year resident taxpayer Must  file Form IL-1040 and Schedule NR if:</a:t>
            </a:r>
          </a:p>
          <a:p>
            <a:pPr>
              <a:lnSpc>
                <a:spcPct val="80000"/>
              </a:lnSpc>
              <a:buFontTx/>
              <a:buNone/>
            </a:pPr>
            <a:r>
              <a:rPr lang="en-US" sz="2000" dirty="0" smtClean="0">
                <a:latin typeface="Adobe Garamond Pro"/>
              </a:rPr>
              <a:t>	- you earned income from any source while you were a </a:t>
            </a:r>
          </a:p>
          <a:p>
            <a:pPr>
              <a:lnSpc>
                <a:spcPct val="80000"/>
              </a:lnSpc>
              <a:buFontTx/>
              <a:buNone/>
            </a:pPr>
            <a:r>
              <a:rPr lang="en-US" sz="2000" dirty="0" smtClean="0">
                <a:latin typeface="Adobe Garamond Pro"/>
              </a:rPr>
              <a:t>	resident, </a:t>
            </a:r>
          </a:p>
          <a:p>
            <a:pPr>
              <a:lnSpc>
                <a:spcPct val="80000"/>
              </a:lnSpc>
              <a:buFontTx/>
              <a:buNone/>
            </a:pPr>
            <a:r>
              <a:rPr lang="en-US" sz="2000" dirty="0" smtClean="0">
                <a:latin typeface="Adobe Garamond Pro"/>
              </a:rPr>
              <a:t>	- you earned income from Illinois sources while you were </a:t>
            </a:r>
          </a:p>
          <a:p>
            <a:pPr>
              <a:lnSpc>
                <a:spcPct val="80000"/>
              </a:lnSpc>
              <a:buFontTx/>
              <a:buNone/>
            </a:pPr>
            <a:r>
              <a:rPr lang="en-US" sz="2000" dirty="0" smtClean="0">
                <a:latin typeface="Adobe Garamond Pro"/>
              </a:rPr>
              <a:t>	not a resident, or you want a refund of any Illinois Income Tax 	withheld. </a:t>
            </a:r>
          </a:p>
          <a:p>
            <a:pPr>
              <a:lnSpc>
                <a:spcPct val="80000"/>
              </a:lnSpc>
            </a:pPr>
            <a:endParaRPr lang="en-US" sz="2000" dirty="0" smtClean="0">
              <a:latin typeface="Adobe Garamond Pro"/>
            </a:endParaRPr>
          </a:p>
          <a:p>
            <a:pPr>
              <a:lnSpc>
                <a:spcPct val="80000"/>
              </a:lnSpc>
            </a:pPr>
            <a:r>
              <a:rPr lang="en-US" sz="2000" dirty="0" smtClean="0">
                <a:latin typeface="Adobe Garamond Pro"/>
              </a:rPr>
              <a:t>There is a reciprocal agreement with the following states:  </a:t>
            </a:r>
            <a:r>
              <a:rPr lang="en-US" sz="2000" b="1" dirty="0" smtClean="0">
                <a:latin typeface="Adobe Garamond Pro"/>
              </a:rPr>
              <a:t>Iowa</a:t>
            </a:r>
            <a:r>
              <a:rPr lang="en-US" sz="2000" dirty="0" smtClean="0">
                <a:latin typeface="Adobe Garamond Pro"/>
              </a:rPr>
              <a:t>, </a:t>
            </a:r>
            <a:r>
              <a:rPr lang="en-US" sz="2000" b="1" dirty="0" smtClean="0">
                <a:latin typeface="Adobe Garamond Pro"/>
              </a:rPr>
              <a:t>Kentucky</a:t>
            </a:r>
            <a:r>
              <a:rPr lang="en-US" sz="2000" dirty="0" smtClean="0">
                <a:latin typeface="Adobe Garamond Pro"/>
              </a:rPr>
              <a:t>, </a:t>
            </a:r>
            <a:r>
              <a:rPr lang="en-US" sz="2000" b="1" dirty="0" smtClean="0">
                <a:latin typeface="Adobe Garamond Pro"/>
              </a:rPr>
              <a:t>Michigan</a:t>
            </a:r>
            <a:r>
              <a:rPr lang="en-US" sz="2000" dirty="0" smtClean="0">
                <a:latin typeface="Adobe Garamond Pro"/>
              </a:rPr>
              <a:t>, or </a:t>
            </a:r>
            <a:r>
              <a:rPr lang="en-US" sz="2000" b="1" dirty="0" smtClean="0">
                <a:latin typeface="Adobe Garamond Pro"/>
              </a:rPr>
              <a:t>Wisconsin</a:t>
            </a:r>
            <a:r>
              <a:rPr lang="en-US" sz="2000" dirty="0" smtClean="0">
                <a:latin typeface="Adobe Garamond Pro"/>
              </a:rPr>
              <a:t>. If you are an Illinois resident you must file Form IL-1040 and include as Illinois income any compensation you received from an employer in these states. Compensation paid to Illinois residents working in these states is taxed by Illinois. You will not pay tax in the above states. </a:t>
            </a:r>
            <a:r>
              <a:rPr lang="en-US" sz="2000" i="1" dirty="0" smtClean="0">
                <a:latin typeface="Adobe Garamond Pro"/>
              </a:rPr>
              <a:t>(If you were a legitimate resident of IL and reciprocal state, you will need to file a Schedule NR).</a:t>
            </a: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Use form IL-1040 AND Schedule NR. (Or Schedule CR)</a:t>
            </a:r>
          </a:p>
        </p:txBody>
      </p:sp>
    </p:spTree>
    <p:extLst>
      <p:ext uri="{BB962C8B-B14F-4D97-AF65-F5344CB8AC3E}">
        <p14:creationId xmlns:p14="http://schemas.microsoft.com/office/powerpoint/2010/main" val="3650879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Part-Year </a:t>
            </a:r>
            <a:r>
              <a:rPr lang="en-US" sz="3200" dirty="0" smtClean="0">
                <a:latin typeface="Adobe Garamond Pro"/>
              </a:rPr>
              <a:t>Residents (continued)</a:t>
            </a:r>
            <a:endParaRPr lang="en-US" sz="3200" dirty="0">
              <a:latin typeface="Adobe Garamond Pro"/>
            </a:endParaRPr>
          </a:p>
        </p:txBody>
      </p:sp>
      <p:sp>
        <p:nvSpPr>
          <p:cNvPr id="3" name="Rectangle 2"/>
          <p:cNvSpPr/>
          <p:nvPr/>
        </p:nvSpPr>
        <p:spPr>
          <a:xfrm>
            <a:off x="609600" y="1066800"/>
            <a:ext cx="8001000" cy="3046988"/>
          </a:xfrm>
          <a:prstGeom prst="rect">
            <a:avLst/>
          </a:prstGeom>
        </p:spPr>
        <p:txBody>
          <a:bodyPr wrap="square">
            <a:spAutoFit/>
          </a:bodyPr>
          <a:lstStyle/>
          <a:p>
            <a:pPr algn="ctr">
              <a:lnSpc>
                <a:spcPct val="80000"/>
              </a:lnSpc>
            </a:pPr>
            <a:r>
              <a:rPr lang="en-US" sz="2000" b="1" dirty="0" smtClean="0">
                <a:latin typeface="Adobe Garamond Pro"/>
              </a:rPr>
              <a:t>*Lived and/or worked in Illinois AND another state*</a:t>
            </a:r>
          </a:p>
          <a:p>
            <a:pPr>
              <a:lnSpc>
                <a:spcPct val="80000"/>
              </a:lnSpc>
            </a:pPr>
            <a:endParaRPr lang="en-US" sz="2000" dirty="0" smtClean="0">
              <a:latin typeface="Adobe Garamond Pro"/>
            </a:endParaRP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If you lived/worked in another state </a:t>
            </a:r>
            <a:r>
              <a:rPr lang="en-US" sz="2000" b="1" dirty="0" smtClean="0">
                <a:latin typeface="Adobe Garamond Pro"/>
              </a:rPr>
              <a:t>(other than Iowa, Kentucky, Michigan, or Wisconsin)</a:t>
            </a:r>
            <a:r>
              <a:rPr lang="en-US" sz="2000" dirty="0" smtClean="0">
                <a:latin typeface="Adobe Garamond Pro"/>
              </a:rPr>
              <a:t> – You need to investigate that state’s filing requirement</a:t>
            </a: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b="1" dirty="0" smtClean="0">
                <a:latin typeface="Adobe Garamond Pro"/>
              </a:rPr>
              <a:t>States without State Tax: </a:t>
            </a:r>
            <a:r>
              <a:rPr lang="en-US" sz="2000" dirty="0" smtClean="0">
                <a:latin typeface="Adobe Garamond Pro"/>
              </a:rPr>
              <a:t>Alaska, Florida, Nevada, New Hampshire, South Dakota, Tennessee, Texas, Washington, Wyoming </a:t>
            </a: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There is local </a:t>
            </a:r>
            <a:r>
              <a:rPr lang="en-US" sz="2000" dirty="0">
                <a:latin typeface="Adobe Garamond Pro"/>
              </a:rPr>
              <a:t>t</a:t>
            </a:r>
            <a:r>
              <a:rPr lang="en-US" sz="2000" dirty="0" smtClean="0">
                <a:latin typeface="Adobe Garamond Pro"/>
              </a:rPr>
              <a:t>ax in some cities/townships/villages </a:t>
            </a:r>
          </a:p>
        </p:txBody>
      </p:sp>
    </p:spTree>
    <p:extLst>
      <p:ext uri="{BB962C8B-B14F-4D97-AF65-F5344CB8AC3E}">
        <p14:creationId xmlns:p14="http://schemas.microsoft.com/office/powerpoint/2010/main" val="1462687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
            </a:r>
            <a:br>
              <a:rPr lang="en-US" sz="3200" dirty="0">
                <a:latin typeface="Adobe Garamond Pro"/>
              </a:rPr>
            </a:br>
            <a:r>
              <a:rPr lang="en-US" sz="3200" dirty="0">
                <a:latin typeface="Adobe Garamond Pro"/>
              </a:rPr>
              <a:t>Nonresident of Illinois</a:t>
            </a:r>
          </a:p>
        </p:txBody>
      </p:sp>
      <p:sp>
        <p:nvSpPr>
          <p:cNvPr id="3" name="Rectangle 2"/>
          <p:cNvSpPr/>
          <p:nvPr/>
        </p:nvSpPr>
        <p:spPr>
          <a:xfrm>
            <a:off x="609600" y="1066800"/>
            <a:ext cx="8001000" cy="2554545"/>
          </a:xfrm>
          <a:prstGeom prst="rect">
            <a:avLst/>
          </a:prstGeom>
        </p:spPr>
        <p:txBody>
          <a:bodyPr wrap="square">
            <a:spAutoFit/>
          </a:bodyPr>
          <a:lstStyle/>
          <a:p>
            <a:pPr marL="342900" indent="-342900">
              <a:lnSpc>
                <a:spcPct val="80000"/>
              </a:lnSpc>
              <a:buFont typeface="Arial" pitchFamily="34" charset="0"/>
              <a:buChar char="•"/>
            </a:pPr>
            <a:r>
              <a:rPr lang="en-US" sz="2000" b="1" dirty="0" smtClean="0">
                <a:latin typeface="Adobe Garamond Pro"/>
              </a:rPr>
              <a:t>A nonresident taxpayer: </a:t>
            </a:r>
            <a:r>
              <a:rPr lang="en-US" sz="2000" dirty="0" smtClean="0">
                <a:latin typeface="Adobe Garamond Pro"/>
              </a:rPr>
              <a:t>You were not a resident of Illinois at any time, but received income from Illinois sources. You must file Form IL-1040 and Schedule NR, if you earned enough taxable income from Illinois sources to have a tax liability or you want a refund of any Illinois Income Tax withheld in error. You must attach a letter of explanation from your employer </a:t>
            </a:r>
          </a:p>
          <a:p>
            <a:pPr>
              <a:lnSpc>
                <a:spcPct val="80000"/>
              </a:lnSpc>
            </a:pPr>
            <a:endParaRPr lang="en-US" sz="2000" dirty="0" smtClean="0">
              <a:latin typeface="Adobe Garamond Pro"/>
            </a:endParaRPr>
          </a:p>
          <a:p>
            <a:pPr marL="342900" indent="-342900">
              <a:lnSpc>
                <a:spcPct val="80000"/>
              </a:lnSpc>
              <a:buFont typeface="Arial" pitchFamily="34" charset="0"/>
              <a:buChar char="•"/>
            </a:pPr>
            <a:r>
              <a:rPr lang="en-US" sz="2000" dirty="0" smtClean="0">
                <a:latin typeface="Adobe Garamond Pro"/>
              </a:rPr>
              <a:t>If you were in Illinois and did not have any income from Illinois sources, you may not have an Illinois filing requirement</a:t>
            </a:r>
          </a:p>
          <a:p>
            <a:pPr>
              <a:lnSpc>
                <a:spcPct val="80000"/>
              </a:lnSpc>
            </a:pPr>
            <a:endParaRPr lang="en-US" sz="2000" dirty="0" smtClean="0">
              <a:latin typeface="Adobe Garamond Pro"/>
            </a:endParaRPr>
          </a:p>
        </p:txBody>
      </p:sp>
    </p:spTree>
    <p:extLst>
      <p:ext uri="{BB962C8B-B14F-4D97-AF65-F5344CB8AC3E}">
        <p14:creationId xmlns:p14="http://schemas.microsoft.com/office/powerpoint/2010/main" val="443900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4800" dirty="0" smtClean="0">
                <a:solidFill>
                  <a:schemeClr val="tx1"/>
                </a:solidFill>
                <a:latin typeface="Adobe Garamond Pro"/>
              </a:rPr>
              <a:t>Resources</a:t>
            </a:r>
            <a:endParaRPr lang="en-US" sz="2400"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514599"/>
            <a:ext cx="4800600" cy="1694329"/>
          </a:xfrm>
          <a:prstGeom prst="rect">
            <a:avLst/>
          </a:prstGeom>
        </p:spPr>
      </p:pic>
    </p:spTree>
    <p:extLst>
      <p:ext uri="{BB962C8B-B14F-4D97-AF65-F5344CB8AC3E}">
        <p14:creationId xmlns:p14="http://schemas.microsoft.com/office/powerpoint/2010/main" val="898227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Adobe Garamond Pro"/>
              </a:rPr>
              <a:t>Do I Have a Filing Requirement?</a:t>
            </a:r>
            <a:endParaRPr lang="en-US" sz="3200" dirty="0">
              <a:effectLst>
                <a:glow rad="101600">
                  <a:schemeClr val="accent3">
                    <a:satMod val="175000"/>
                    <a:alpha val="40000"/>
                  </a:schemeClr>
                </a:glow>
              </a:effectLst>
              <a:latin typeface="Adobe Garamond Pro"/>
              <a:cs typeface="Arial" pitchFamily="34" charset="0"/>
            </a:endParaRPr>
          </a:p>
        </p:txBody>
      </p:sp>
      <p:sp>
        <p:nvSpPr>
          <p:cNvPr id="4" name="Content Placeholder 3"/>
          <p:cNvSpPr>
            <a:spLocks noGrp="1"/>
          </p:cNvSpPr>
          <p:nvPr>
            <p:ph sz="half" idx="1"/>
          </p:nvPr>
        </p:nvSpPr>
        <p:spPr>
          <a:xfrm>
            <a:off x="381000" y="1066800"/>
            <a:ext cx="8153400" cy="4525963"/>
          </a:xfrm>
        </p:spPr>
        <p:txBody>
          <a:bodyPr>
            <a:normAutofit/>
          </a:bodyPr>
          <a:lstStyle/>
          <a:p>
            <a:pPr marL="0" lvl="0" indent="0">
              <a:buNone/>
            </a:pPr>
            <a:endParaRPr sz="4600"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522932491"/>
              </p:ext>
            </p:extLst>
          </p:nvPr>
        </p:nvGraphicFramePr>
        <p:xfrm>
          <a:off x="533400" y="1066800"/>
          <a:ext cx="8305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Final Notes</a:t>
            </a:r>
          </a:p>
        </p:txBody>
      </p:sp>
      <p:sp>
        <p:nvSpPr>
          <p:cNvPr id="3" name="Rectangle 2"/>
          <p:cNvSpPr/>
          <p:nvPr/>
        </p:nvSpPr>
        <p:spPr>
          <a:xfrm>
            <a:off x="533400" y="1066800"/>
            <a:ext cx="8077200" cy="3477875"/>
          </a:xfrm>
          <a:prstGeom prst="rect">
            <a:avLst/>
          </a:prstGeom>
        </p:spPr>
        <p:txBody>
          <a:bodyPr wrap="square">
            <a:spAutoFit/>
          </a:bodyPr>
          <a:lstStyle/>
          <a:p>
            <a:pPr marL="342900" indent="-342900">
              <a:buFont typeface="Arial" pitchFamily="34" charset="0"/>
              <a:buChar char="•"/>
            </a:pPr>
            <a:r>
              <a:rPr lang="en-US" sz="2000" b="1" u="sng" dirty="0" smtClean="0">
                <a:latin typeface="Adobe Garamond Pro"/>
              </a:rPr>
              <a:t>MAKE COPIES OF ALL TAX FORMS</a:t>
            </a:r>
            <a:r>
              <a:rPr lang="en-US" sz="2000" b="1" u="sng" dirty="0">
                <a:latin typeface="Adobe Garamond Pro"/>
              </a:rPr>
              <a:t>!</a:t>
            </a:r>
            <a:endParaRPr lang="en-US" sz="2000" b="1" u="sng" dirty="0" smtClean="0">
              <a:latin typeface="Adobe Garamond Pro"/>
            </a:endParaRPr>
          </a:p>
          <a:p>
            <a:pPr>
              <a:buFont typeface="Wingdings" pitchFamily="2" charset="2"/>
              <a:buChar char="ü"/>
            </a:pPr>
            <a:endParaRPr lang="en-US" sz="2000" dirty="0" smtClean="0">
              <a:latin typeface="Adobe Garamond Pro"/>
            </a:endParaRPr>
          </a:p>
          <a:p>
            <a:pPr marL="342900" indent="-342900">
              <a:buFont typeface="Arial" pitchFamily="34" charset="0"/>
              <a:buChar char="•"/>
            </a:pPr>
            <a:r>
              <a:rPr lang="en-US" sz="2000" dirty="0" smtClean="0">
                <a:latin typeface="Adobe Garamond Pro"/>
              </a:rPr>
              <a:t>Spouses and Children (regardless of age) may need to file a form 8843 if they are in nonresident tax status</a:t>
            </a:r>
          </a:p>
          <a:p>
            <a:pPr>
              <a:buFont typeface="Wingdings" pitchFamily="2" charset="2"/>
              <a:buChar char="ü"/>
            </a:pPr>
            <a:endParaRPr lang="en-US" sz="2000" dirty="0" smtClean="0">
              <a:latin typeface="Adobe Garamond Pro"/>
            </a:endParaRPr>
          </a:p>
          <a:p>
            <a:pPr marL="342900" indent="-342900">
              <a:buFont typeface="Arial" pitchFamily="34" charset="0"/>
              <a:buChar char="•"/>
            </a:pPr>
            <a:r>
              <a:rPr lang="en-US" sz="2000" dirty="0" smtClean="0">
                <a:latin typeface="Adobe Garamond Pro"/>
              </a:rPr>
              <a:t>If you don’t have a SSN or ITIN, must apply for ITIN when filing a 2014 tax return</a:t>
            </a:r>
          </a:p>
          <a:p>
            <a:pPr>
              <a:buFont typeface="Wingdings" pitchFamily="2" charset="2"/>
              <a:buChar char="ü"/>
            </a:pPr>
            <a:endParaRPr lang="en-US" sz="2000" dirty="0" smtClean="0">
              <a:latin typeface="Adobe Garamond Pro"/>
            </a:endParaRPr>
          </a:p>
          <a:p>
            <a:pPr marL="342900" indent="-342900">
              <a:buFont typeface="Arial" pitchFamily="34" charset="0"/>
              <a:buChar char="•"/>
            </a:pPr>
            <a:r>
              <a:rPr lang="en-US" sz="2000" dirty="0" smtClean="0">
                <a:latin typeface="Adobe Garamond Pro"/>
              </a:rPr>
              <a:t>Always read over instructions or ask questions. An incorrect tax filing can cause future issues with </a:t>
            </a:r>
            <a:r>
              <a:rPr lang="en-US" sz="2000" dirty="0" err="1" smtClean="0">
                <a:latin typeface="Adobe Garamond Pro"/>
              </a:rPr>
              <a:t>USCIS</a:t>
            </a:r>
            <a:endParaRPr lang="en-US" sz="2000" dirty="0" smtClean="0">
              <a:latin typeface="Adobe Garamond Pro"/>
            </a:endParaRPr>
          </a:p>
          <a:p>
            <a:endParaRPr lang="en-US" sz="2000" dirty="0">
              <a:latin typeface="Adobe Garamond Pro"/>
            </a:endParaRPr>
          </a:p>
        </p:txBody>
      </p:sp>
    </p:spTree>
    <p:extLst>
      <p:ext uri="{BB962C8B-B14F-4D97-AF65-F5344CB8AC3E}">
        <p14:creationId xmlns:p14="http://schemas.microsoft.com/office/powerpoint/2010/main" val="547141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
            </a:r>
            <a:br>
              <a:rPr lang="en-US" sz="3200" dirty="0">
                <a:latin typeface="Adobe Garamond Pro"/>
              </a:rPr>
            </a:br>
            <a:r>
              <a:rPr lang="en-US" sz="3200" dirty="0">
                <a:latin typeface="Adobe Garamond Pro"/>
              </a:rPr>
              <a:t>Resources for </a:t>
            </a:r>
            <a:r>
              <a:rPr lang="en-US" sz="3200" dirty="0" smtClean="0">
                <a:latin typeface="Adobe Garamond Pro"/>
              </a:rPr>
              <a:t>Federal Tax </a:t>
            </a:r>
            <a:r>
              <a:rPr lang="en-US" sz="3200" dirty="0">
                <a:latin typeface="Adobe Garamond Pro"/>
              </a:rPr>
              <a:t>Filing</a:t>
            </a:r>
          </a:p>
        </p:txBody>
      </p:sp>
      <p:sp>
        <p:nvSpPr>
          <p:cNvPr id="3" name="Rectangle 2"/>
          <p:cNvSpPr/>
          <p:nvPr/>
        </p:nvSpPr>
        <p:spPr>
          <a:xfrm>
            <a:off x="457200" y="1066800"/>
            <a:ext cx="8229600" cy="3139321"/>
          </a:xfrm>
          <a:prstGeom prst="rect">
            <a:avLst/>
          </a:prstGeom>
        </p:spPr>
        <p:txBody>
          <a:bodyPr wrap="square">
            <a:spAutoFit/>
          </a:bodyPr>
          <a:lstStyle/>
          <a:p>
            <a:pPr>
              <a:lnSpc>
                <a:spcPct val="90000"/>
              </a:lnSpc>
              <a:buFontTx/>
              <a:buNone/>
            </a:pPr>
            <a:r>
              <a:rPr lang="en-US" sz="2000" dirty="0" smtClean="0">
                <a:latin typeface="Adobe Garamond Pro"/>
              </a:rPr>
              <a:t>IRS: </a:t>
            </a:r>
            <a:r>
              <a:rPr lang="en-US" sz="2000" dirty="0" smtClean="0">
                <a:latin typeface="Adobe Garamond Pro"/>
                <a:hlinkClick r:id="rId2"/>
              </a:rPr>
              <a:t>www.irs.gov</a:t>
            </a:r>
            <a:endParaRPr lang="en-US" sz="2000" dirty="0" smtClean="0">
              <a:latin typeface="Adobe Garamond Pro"/>
            </a:endParaRPr>
          </a:p>
          <a:p>
            <a:pPr>
              <a:lnSpc>
                <a:spcPct val="90000"/>
              </a:lnSpc>
              <a:buFontTx/>
              <a:buNone/>
            </a:pPr>
            <a:r>
              <a:rPr lang="en-US" sz="2000" dirty="0" smtClean="0">
                <a:latin typeface="Adobe Garamond Pro"/>
              </a:rPr>
              <a:t>(800) 829-1040 </a:t>
            </a:r>
          </a:p>
          <a:p>
            <a:pPr>
              <a:lnSpc>
                <a:spcPct val="90000"/>
              </a:lnSpc>
              <a:buFontTx/>
              <a:buNone/>
            </a:pPr>
            <a:endParaRPr lang="en-US" sz="2000" dirty="0" smtClean="0">
              <a:latin typeface="Adobe Garamond Pro"/>
            </a:endParaRPr>
          </a:p>
          <a:p>
            <a:pPr>
              <a:lnSpc>
                <a:spcPct val="90000"/>
              </a:lnSpc>
              <a:buFontTx/>
              <a:buNone/>
            </a:pPr>
            <a:r>
              <a:rPr lang="en-US" sz="2000" dirty="0" smtClean="0">
                <a:latin typeface="Adobe Garamond Pro"/>
              </a:rPr>
              <a:t>IRS - Chicago Office:</a:t>
            </a:r>
          </a:p>
          <a:p>
            <a:pPr>
              <a:lnSpc>
                <a:spcPct val="90000"/>
              </a:lnSpc>
              <a:buFontTx/>
              <a:buNone/>
            </a:pPr>
            <a:r>
              <a:rPr lang="en-US" sz="2000" dirty="0" smtClean="0">
                <a:latin typeface="Adobe Garamond Pro"/>
              </a:rPr>
              <a:t>John C. Kluczynski Federal Building</a:t>
            </a:r>
          </a:p>
          <a:p>
            <a:pPr>
              <a:lnSpc>
                <a:spcPct val="90000"/>
              </a:lnSpc>
              <a:buFontTx/>
              <a:buNone/>
            </a:pPr>
            <a:r>
              <a:rPr lang="en-US" sz="2000" dirty="0" smtClean="0">
                <a:latin typeface="Adobe Garamond Pro"/>
              </a:rPr>
              <a:t>230 S. Dearborn St. Chicago, IL 60604 </a:t>
            </a:r>
          </a:p>
          <a:p>
            <a:pPr>
              <a:lnSpc>
                <a:spcPct val="90000"/>
              </a:lnSpc>
              <a:buFontTx/>
              <a:buNone/>
            </a:pPr>
            <a:r>
              <a:rPr lang="en-US" sz="2000" dirty="0" smtClean="0">
                <a:latin typeface="Adobe Garamond Pro"/>
              </a:rPr>
              <a:t>(312) 566-4912 </a:t>
            </a:r>
          </a:p>
          <a:p>
            <a:pPr>
              <a:lnSpc>
                <a:spcPct val="90000"/>
              </a:lnSpc>
              <a:buNone/>
            </a:pPr>
            <a:r>
              <a:rPr lang="en-US" sz="2000" dirty="0" smtClean="0">
                <a:latin typeface="Adobe Garamond Pro"/>
              </a:rPr>
              <a:t>Monday-Friday - 8:30 a.m.-4:30 p.m.</a:t>
            </a:r>
          </a:p>
          <a:p>
            <a:pPr>
              <a:lnSpc>
                <a:spcPct val="90000"/>
              </a:lnSpc>
              <a:buFontTx/>
              <a:buNone/>
            </a:pPr>
            <a:endParaRPr lang="en-US" sz="2000" dirty="0" smtClean="0">
              <a:latin typeface="Adobe Garamond Pro"/>
            </a:endParaRPr>
          </a:p>
          <a:p>
            <a:pPr>
              <a:lnSpc>
                <a:spcPct val="90000"/>
              </a:lnSpc>
              <a:buFontTx/>
              <a:buNone/>
            </a:pPr>
            <a:r>
              <a:rPr lang="en-US" sz="2000" dirty="0" smtClean="0">
                <a:latin typeface="Adobe Garamond Pro"/>
              </a:rPr>
              <a:t>Taxpayer Advocate:</a:t>
            </a:r>
          </a:p>
          <a:p>
            <a:pPr>
              <a:lnSpc>
                <a:spcPct val="90000"/>
              </a:lnSpc>
              <a:buFontTx/>
              <a:buNone/>
            </a:pPr>
            <a:r>
              <a:rPr lang="en-US" sz="2000" dirty="0" smtClean="0">
                <a:latin typeface="Adobe Garamond Pro"/>
              </a:rPr>
              <a:t>(312) 566-3800 or (877) 777-4778 </a:t>
            </a:r>
          </a:p>
        </p:txBody>
      </p:sp>
    </p:spTree>
    <p:extLst>
      <p:ext uri="{BB962C8B-B14F-4D97-AF65-F5344CB8AC3E}">
        <p14:creationId xmlns:p14="http://schemas.microsoft.com/office/powerpoint/2010/main" val="398436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Resources </a:t>
            </a:r>
            <a:r>
              <a:rPr lang="en-US" sz="3200" dirty="0" smtClean="0">
                <a:latin typeface="Adobe Garamond Pro"/>
              </a:rPr>
              <a:t>for </a:t>
            </a:r>
            <a:r>
              <a:rPr lang="en-US" sz="3200" dirty="0">
                <a:latin typeface="Adobe Garamond Pro"/>
              </a:rPr>
              <a:t>Illinois </a:t>
            </a:r>
            <a:r>
              <a:rPr lang="en-US" sz="3200" dirty="0" smtClean="0">
                <a:latin typeface="Adobe Garamond Pro"/>
              </a:rPr>
              <a:t>State Tax </a:t>
            </a:r>
            <a:r>
              <a:rPr lang="en-US" sz="3200" dirty="0">
                <a:latin typeface="Adobe Garamond Pro"/>
              </a:rPr>
              <a:t>Filing</a:t>
            </a:r>
          </a:p>
        </p:txBody>
      </p:sp>
      <p:sp>
        <p:nvSpPr>
          <p:cNvPr id="3" name="Rectangle 2"/>
          <p:cNvSpPr/>
          <p:nvPr/>
        </p:nvSpPr>
        <p:spPr>
          <a:xfrm>
            <a:off x="457200" y="990600"/>
            <a:ext cx="8153400" cy="3416320"/>
          </a:xfrm>
          <a:prstGeom prst="rect">
            <a:avLst/>
          </a:prstGeom>
        </p:spPr>
        <p:txBody>
          <a:bodyPr wrap="square">
            <a:spAutoFit/>
          </a:bodyPr>
          <a:lstStyle/>
          <a:p>
            <a:pPr>
              <a:lnSpc>
                <a:spcPct val="90000"/>
              </a:lnSpc>
              <a:buFontTx/>
              <a:buNone/>
            </a:pPr>
            <a:r>
              <a:rPr lang="en-US" sz="2000" dirty="0" smtClean="0">
                <a:latin typeface="Adobe Garamond Pro"/>
              </a:rPr>
              <a:t>Illinois State Revenue Office</a:t>
            </a:r>
          </a:p>
          <a:p>
            <a:pPr>
              <a:lnSpc>
                <a:spcPct val="90000"/>
              </a:lnSpc>
              <a:buFontTx/>
              <a:buNone/>
            </a:pPr>
            <a:r>
              <a:rPr lang="en-US" sz="2000" dirty="0" smtClean="0">
                <a:latin typeface="Adobe Garamond Pro"/>
                <a:hlinkClick r:id="rId2"/>
              </a:rPr>
              <a:t>http://www.revenue.state.il.us/Individuals/index.htm</a:t>
            </a:r>
            <a:endParaRPr lang="en-US" sz="2000" dirty="0" smtClean="0">
              <a:latin typeface="Adobe Garamond Pro"/>
            </a:endParaRPr>
          </a:p>
          <a:p>
            <a:pPr>
              <a:lnSpc>
                <a:spcPct val="90000"/>
              </a:lnSpc>
              <a:buFontTx/>
              <a:buNone/>
            </a:pPr>
            <a:r>
              <a:rPr lang="en-US" sz="2000" dirty="0" smtClean="0">
                <a:latin typeface="Adobe Garamond Pro"/>
              </a:rPr>
              <a:t>(217) 782-3336</a:t>
            </a:r>
          </a:p>
          <a:p>
            <a:pPr>
              <a:lnSpc>
                <a:spcPct val="90000"/>
              </a:lnSpc>
              <a:buFontTx/>
              <a:buNone/>
            </a:pPr>
            <a:endParaRPr lang="en-US" sz="2000" dirty="0" smtClean="0">
              <a:latin typeface="Adobe Garamond Pro"/>
            </a:endParaRPr>
          </a:p>
          <a:p>
            <a:pPr>
              <a:lnSpc>
                <a:spcPct val="90000"/>
              </a:lnSpc>
              <a:buFontTx/>
              <a:buNone/>
            </a:pPr>
            <a:r>
              <a:rPr lang="en-US" sz="2000" dirty="0" smtClean="0">
                <a:latin typeface="Adobe Garamond Pro"/>
              </a:rPr>
              <a:t>Chicago Office: </a:t>
            </a:r>
          </a:p>
          <a:p>
            <a:pPr>
              <a:lnSpc>
                <a:spcPct val="90000"/>
              </a:lnSpc>
              <a:buFontTx/>
              <a:buNone/>
            </a:pPr>
            <a:r>
              <a:rPr lang="en-US" sz="2000" dirty="0" smtClean="0">
                <a:latin typeface="Adobe Garamond Pro"/>
              </a:rPr>
              <a:t>James R. Thompson Center</a:t>
            </a:r>
          </a:p>
          <a:p>
            <a:pPr>
              <a:lnSpc>
                <a:spcPct val="90000"/>
              </a:lnSpc>
              <a:buFontTx/>
              <a:buNone/>
            </a:pPr>
            <a:r>
              <a:rPr lang="en-US" sz="2000" dirty="0" smtClean="0">
                <a:latin typeface="Adobe Garamond Pro"/>
              </a:rPr>
              <a:t>Concourse Level</a:t>
            </a:r>
          </a:p>
          <a:p>
            <a:pPr>
              <a:lnSpc>
                <a:spcPct val="90000"/>
              </a:lnSpc>
              <a:buFontTx/>
              <a:buNone/>
            </a:pPr>
            <a:r>
              <a:rPr lang="en-US" sz="2000" dirty="0" smtClean="0">
                <a:latin typeface="Adobe Garamond Pro"/>
              </a:rPr>
              <a:t>100 West Randolph Street</a:t>
            </a:r>
          </a:p>
          <a:p>
            <a:pPr>
              <a:lnSpc>
                <a:spcPct val="90000"/>
              </a:lnSpc>
              <a:buFontTx/>
              <a:buNone/>
            </a:pPr>
            <a:r>
              <a:rPr lang="en-US" sz="2000" dirty="0" smtClean="0">
                <a:latin typeface="Adobe Garamond Pro"/>
              </a:rPr>
              <a:t>Chicago, Illinois 60601-3274 </a:t>
            </a:r>
          </a:p>
          <a:p>
            <a:pPr>
              <a:lnSpc>
                <a:spcPct val="90000"/>
              </a:lnSpc>
              <a:buFontTx/>
              <a:buNone/>
            </a:pPr>
            <a:r>
              <a:rPr lang="en-US" sz="2000" dirty="0" smtClean="0">
                <a:latin typeface="Adobe Garamond Pro"/>
              </a:rPr>
              <a:t>(800) 732-8866</a:t>
            </a:r>
          </a:p>
          <a:p>
            <a:pPr>
              <a:lnSpc>
                <a:spcPct val="90000"/>
              </a:lnSpc>
              <a:buFontTx/>
              <a:buNone/>
            </a:pPr>
            <a:endParaRPr lang="en-US" sz="2000" dirty="0" smtClean="0">
              <a:latin typeface="Adobe Garamond Pro"/>
            </a:endParaRPr>
          </a:p>
          <a:p>
            <a:pPr>
              <a:lnSpc>
                <a:spcPct val="90000"/>
              </a:lnSpc>
              <a:buFontTx/>
              <a:buNone/>
            </a:pPr>
            <a:r>
              <a:rPr lang="en-US" sz="2000" dirty="0" smtClean="0">
                <a:latin typeface="Adobe Garamond Pro"/>
              </a:rPr>
              <a:t>Hours: 8:30 am to 5:00 pm</a:t>
            </a:r>
          </a:p>
        </p:txBody>
      </p:sp>
    </p:spTree>
    <p:extLst>
      <p:ext uri="{BB962C8B-B14F-4D97-AF65-F5344CB8AC3E}">
        <p14:creationId xmlns:p14="http://schemas.microsoft.com/office/powerpoint/2010/main" val="4277918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
            </a:r>
            <a:br>
              <a:rPr lang="en-US" sz="3200" dirty="0">
                <a:latin typeface="Adobe Garamond Pro"/>
              </a:rPr>
            </a:br>
            <a:r>
              <a:rPr lang="en-US" sz="3200" dirty="0">
                <a:latin typeface="Adobe Garamond Pro"/>
              </a:rPr>
              <a:t/>
            </a:r>
            <a:br>
              <a:rPr lang="en-US" sz="3200" dirty="0">
                <a:latin typeface="Adobe Garamond Pro"/>
              </a:rPr>
            </a:br>
            <a:r>
              <a:rPr lang="en-US" sz="2800" dirty="0">
                <a:latin typeface="Adobe Garamond Pro"/>
              </a:rPr>
              <a:t>Resources for University Payroll Questions</a:t>
            </a:r>
          </a:p>
        </p:txBody>
      </p:sp>
      <p:sp>
        <p:nvSpPr>
          <p:cNvPr id="3" name="Rectangle 2"/>
          <p:cNvSpPr/>
          <p:nvPr/>
        </p:nvSpPr>
        <p:spPr>
          <a:xfrm>
            <a:off x="457200" y="1066800"/>
            <a:ext cx="8153400" cy="3693319"/>
          </a:xfrm>
          <a:prstGeom prst="rect">
            <a:avLst/>
          </a:prstGeom>
        </p:spPr>
        <p:txBody>
          <a:bodyPr wrap="square">
            <a:spAutoFit/>
          </a:bodyPr>
          <a:lstStyle/>
          <a:p>
            <a:pPr>
              <a:buFontTx/>
              <a:buNone/>
            </a:pPr>
            <a:r>
              <a:rPr lang="en-US" dirty="0" smtClean="0">
                <a:latin typeface="Adobe Garamond Pro"/>
              </a:rPr>
              <a:t>Lauren Bautista</a:t>
            </a:r>
            <a:endParaRPr lang="en-US" dirty="0">
              <a:latin typeface="Adobe Garamond Pro"/>
            </a:endParaRPr>
          </a:p>
          <a:p>
            <a:pPr>
              <a:buFontTx/>
              <a:buNone/>
            </a:pPr>
            <a:r>
              <a:rPr lang="en-US" dirty="0" smtClean="0">
                <a:latin typeface="Adobe Garamond Pro"/>
              </a:rPr>
              <a:t>Foreign </a:t>
            </a:r>
            <a:r>
              <a:rPr lang="en-US" dirty="0">
                <a:latin typeface="Adobe Garamond Pro"/>
              </a:rPr>
              <a:t>Tax Analyst</a:t>
            </a:r>
          </a:p>
          <a:p>
            <a:pPr>
              <a:buFontTx/>
              <a:buNone/>
            </a:pPr>
            <a:r>
              <a:rPr lang="en-US" dirty="0" smtClean="0">
                <a:latin typeface="Adobe Garamond Pro"/>
                <a:hlinkClick r:id="rId2"/>
              </a:rPr>
              <a:t>lbautista1@uchicago.edu</a:t>
            </a:r>
            <a:endParaRPr lang="en-US" dirty="0" smtClean="0">
              <a:latin typeface="Adobe Garamond Pro"/>
            </a:endParaRPr>
          </a:p>
          <a:p>
            <a:pPr>
              <a:buFontTx/>
              <a:buNone/>
            </a:pPr>
            <a:r>
              <a:rPr lang="en-US" dirty="0" smtClean="0">
                <a:latin typeface="Adobe Garamond Pro"/>
              </a:rPr>
              <a:t>(</a:t>
            </a:r>
            <a:r>
              <a:rPr lang="en-US" dirty="0">
                <a:latin typeface="Adobe Garamond Pro"/>
              </a:rPr>
              <a:t>773) </a:t>
            </a:r>
            <a:r>
              <a:rPr lang="en-US" dirty="0" smtClean="0">
                <a:latin typeface="Adobe Garamond Pro"/>
              </a:rPr>
              <a:t>795-0591</a:t>
            </a:r>
            <a:endParaRPr lang="en-US" dirty="0">
              <a:latin typeface="Adobe Garamond Pro"/>
            </a:endParaRPr>
          </a:p>
          <a:p>
            <a:pPr>
              <a:buFontTx/>
              <a:buNone/>
            </a:pPr>
            <a:r>
              <a:rPr lang="en-US" dirty="0">
                <a:latin typeface="Adobe Garamond Pro"/>
              </a:rPr>
              <a:t>6054 S. Drexel Ave, Suite 300 Chicago IL </a:t>
            </a:r>
            <a:r>
              <a:rPr lang="en-US" dirty="0" smtClean="0">
                <a:latin typeface="Adobe Garamond Pro"/>
              </a:rPr>
              <a:t>60637</a:t>
            </a:r>
          </a:p>
          <a:p>
            <a:pPr>
              <a:buFontTx/>
              <a:buNone/>
            </a:pPr>
            <a:endParaRPr lang="en-US" dirty="0">
              <a:latin typeface="Adobe Garamond Pro"/>
            </a:endParaRPr>
          </a:p>
          <a:p>
            <a:pPr>
              <a:buFontTx/>
              <a:buNone/>
            </a:pPr>
            <a:endParaRPr lang="en-US" dirty="0" smtClean="0">
              <a:latin typeface="Adobe Garamond Pro"/>
            </a:endParaRPr>
          </a:p>
          <a:p>
            <a:pPr>
              <a:buFontTx/>
              <a:buNone/>
            </a:pPr>
            <a:r>
              <a:rPr lang="en-US" dirty="0" smtClean="0">
                <a:latin typeface="Adobe Garamond Pro"/>
              </a:rPr>
              <a:t>Angie Gleghorn</a:t>
            </a:r>
          </a:p>
          <a:p>
            <a:pPr>
              <a:buFontTx/>
              <a:buNone/>
            </a:pPr>
            <a:r>
              <a:rPr lang="en-US" dirty="0" smtClean="0">
                <a:latin typeface="Adobe Garamond Pro"/>
              </a:rPr>
              <a:t>Payroll Manager</a:t>
            </a:r>
          </a:p>
          <a:p>
            <a:pPr>
              <a:buFontTx/>
              <a:buNone/>
            </a:pPr>
            <a:r>
              <a:rPr lang="en-US" dirty="0" smtClean="0">
                <a:latin typeface="Adobe Garamond Pro"/>
                <a:hlinkClick r:id="rId3"/>
              </a:rPr>
              <a:t>gleghorn@uchicago.edu</a:t>
            </a:r>
            <a:endParaRPr lang="en-US" dirty="0" smtClean="0">
              <a:latin typeface="Adobe Garamond Pro"/>
            </a:endParaRPr>
          </a:p>
          <a:p>
            <a:pPr>
              <a:buFontTx/>
              <a:buNone/>
            </a:pPr>
            <a:r>
              <a:rPr lang="en-US" dirty="0" smtClean="0">
                <a:latin typeface="Adobe Garamond Pro"/>
              </a:rPr>
              <a:t>(773) 702-5989</a:t>
            </a:r>
          </a:p>
          <a:p>
            <a:pPr>
              <a:buFontTx/>
              <a:buNone/>
            </a:pPr>
            <a:r>
              <a:rPr lang="en-US" dirty="0" smtClean="0">
                <a:latin typeface="Adobe Garamond Pro"/>
              </a:rPr>
              <a:t>6054 S. Drexel Ave, Suite 300 Chicago IL 60637</a:t>
            </a:r>
          </a:p>
          <a:p>
            <a:pPr>
              <a:buFontTx/>
              <a:buNone/>
            </a:pPr>
            <a:endParaRPr lang="en-US" dirty="0">
              <a:latin typeface="Adobe Garamond Pro"/>
            </a:endParaRPr>
          </a:p>
        </p:txBody>
      </p:sp>
    </p:spTree>
    <p:extLst>
      <p:ext uri="{BB962C8B-B14F-4D97-AF65-F5344CB8AC3E}">
        <p14:creationId xmlns:p14="http://schemas.microsoft.com/office/powerpoint/2010/main" val="692675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4800" dirty="0" smtClean="0">
                <a:solidFill>
                  <a:schemeClr val="tx1"/>
                </a:solidFill>
                <a:latin typeface="Adobe Garamond Pro"/>
              </a:rPr>
              <a:t>Tax Residency</a:t>
            </a:r>
            <a:r>
              <a:rPr lang="en-US" sz="4800" b="0" dirty="0">
                <a:solidFill>
                  <a:schemeClr val="tx1"/>
                </a:solidFill>
                <a:latin typeface="Adobe Garamond Pro"/>
              </a:rPr>
              <a:t/>
            </a:r>
            <a:br>
              <a:rPr lang="en-US" sz="4800" b="0" dirty="0">
                <a:solidFill>
                  <a:schemeClr val="tx1"/>
                </a:solidFill>
                <a:latin typeface="Adobe Garamond Pro"/>
              </a:rPr>
            </a:br>
            <a:r>
              <a:rPr lang="en-US" sz="2800" b="0" dirty="0" smtClean="0">
                <a:solidFill>
                  <a:schemeClr val="tx1"/>
                </a:solidFill>
                <a:latin typeface="Adobe Garamond Pro"/>
              </a:rPr>
              <a:t>Resident versus Nonresident</a:t>
            </a:r>
            <a:endParaRPr lang="en-US" sz="2800"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514599"/>
            <a:ext cx="4800600" cy="1694329"/>
          </a:xfrm>
          <a:prstGeom prst="rect">
            <a:avLst/>
          </a:prstGeom>
        </p:spPr>
      </p:pic>
    </p:spTree>
    <p:extLst>
      <p:ext uri="{BB962C8B-B14F-4D97-AF65-F5344CB8AC3E}">
        <p14:creationId xmlns:p14="http://schemas.microsoft.com/office/powerpoint/2010/main" val="920312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Adobe Garamond Pro"/>
              </a:rPr>
              <a:t>Determining Tax Residency</a:t>
            </a:r>
          </a:p>
        </p:txBody>
      </p:sp>
      <p:sp>
        <p:nvSpPr>
          <p:cNvPr id="7" name="Rectangle 6"/>
          <p:cNvSpPr/>
          <p:nvPr/>
        </p:nvSpPr>
        <p:spPr>
          <a:xfrm>
            <a:off x="457200" y="914400"/>
            <a:ext cx="8229600" cy="4093428"/>
          </a:xfrm>
          <a:prstGeom prst="rect">
            <a:avLst/>
          </a:prstGeom>
        </p:spPr>
        <p:txBody>
          <a:bodyPr wrap="square">
            <a:spAutoFit/>
          </a:bodyPr>
          <a:lstStyle/>
          <a:p>
            <a:pPr>
              <a:buNone/>
            </a:pPr>
            <a:endParaRPr lang="en-US" sz="2000" dirty="0" smtClean="0">
              <a:latin typeface="Adobe Garamond Pro"/>
            </a:endParaRPr>
          </a:p>
          <a:p>
            <a:pPr>
              <a:buNone/>
            </a:pPr>
            <a:r>
              <a:rPr lang="en-US" sz="2000" dirty="0" smtClean="0">
                <a:latin typeface="Adobe Garamond Pro"/>
              </a:rPr>
              <a:t>Tax Residency is determined by the Substantial Presence</a:t>
            </a:r>
          </a:p>
          <a:p>
            <a:pPr>
              <a:buNone/>
            </a:pPr>
            <a:r>
              <a:rPr lang="en-US" sz="2000" dirty="0" smtClean="0">
                <a:latin typeface="Adobe Garamond Pro"/>
              </a:rPr>
              <a:t>Test (</a:t>
            </a:r>
            <a:r>
              <a:rPr lang="en-US" sz="2000" dirty="0" err="1" smtClean="0">
                <a:latin typeface="Adobe Garamond Pro"/>
              </a:rPr>
              <a:t>SPT</a:t>
            </a:r>
            <a:r>
              <a:rPr lang="en-US" sz="2000" dirty="0" smtClean="0">
                <a:latin typeface="Adobe Garamond Pro"/>
              </a:rPr>
              <a:t>)</a:t>
            </a:r>
          </a:p>
          <a:p>
            <a:pPr>
              <a:buNone/>
            </a:pPr>
            <a:endParaRPr lang="en-US" sz="2000" dirty="0" smtClean="0">
              <a:latin typeface="Adobe Garamond Pro"/>
            </a:endParaRPr>
          </a:p>
          <a:p>
            <a:r>
              <a:rPr lang="en-US" sz="2000" dirty="0" smtClean="0">
                <a:latin typeface="Adobe Garamond Pro"/>
              </a:rPr>
              <a:t>To determine, count days of physical presence in the U.S. </a:t>
            </a:r>
          </a:p>
          <a:p>
            <a:r>
              <a:rPr lang="en-US" sz="2000" dirty="0" smtClean="0">
                <a:latin typeface="Adobe Garamond Pro"/>
              </a:rPr>
              <a:t>To “count” your days you use this calculation:</a:t>
            </a:r>
          </a:p>
          <a:p>
            <a:endParaRPr lang="en-US" sz="2000" dirty="0" smtClean="0">
              <a:latin typeface="Adobe Garamond Pro"/>
            </a:endParaRPr>
          </a:p>
          <a:p>
            <a:pPr>
              <a:buNone/>
            </a:pPr>
            <a:r>
              <a:rPr lang="en-US" sz="2000" dirty="0" smtClean="0">
                <a:latin typeface="Adobe Garamond Pro"/>
              </a:rPr>
              <a:t>	Current Year 			x 1 		________</a:t>
            </a:r>
          </a:p>
          <a:p>
            <a:pPr>
              <a:buNone/>
            </a:pPr>
            <a:r>
              <a:rPr lang="en-US" sz="2000" dirty="0" smtClean="0">
                <a:latin typeface="Adobe Garamond Pro"/>
              </a:rPr>
              <a:t>	1</a:t>
            </a:r>
            <a:r>
              <a:rPr lang="en-US" sz="2000" baseline="30000" dirty="0" smtClean="0">
                <a:latin typeface="Adobe Garamond Pro"/>
              </a:rPr>
              <a:t>st</a:t>
            </a:r>
            <a:r>
              <a:rPr lang="en-US" sz="2000" dirty="0" smtClean="0">
                <a:latin typeface="Adobe Garamond Pro"/>
              </a:rPr>
              <a:t> Previous Year		x 1/3		________</a:t>
            </a:r>
          </a:p>
          <a:p>
            <a:pPr>
              <a:buNone/>
            </a:pPr>
            <a:r>
              <a:rPr lang="en-US" sz="2000" dirty="0" smtClean="0">
                <a:latin typeface="Adobe Garamond Pro"/>
              </a:rPr>
              <a:t>	2</a:t>
            </a:r>
            <a:r>
              <a:rPr lang="en-US" sz="2000" baseline="30000" dirty="0" smtClean="0">
                <a:latin typeface="Adobe Garamond Pro"/>
              </a:rPr>
              <a:t>nd</a:t>
            </a:r>
            <a:r>
              <a:rPr lang="en-US" sz="2000" dirty="0" smtClean="0">
                <a:latin typeface="Adobe Garamond Pro"/>
              </a:rPr>
              <a:t> Previous Year		x 1/6		________</a:t>
            </a:r>
          </a:p>
          <a:p>
            <a:endParaRPr lang="en-US" sz="2000" dirty="0" smtClean="0">
              <a:latin typeface="Adobe Garamond Pro"/>
            </a:endParaRPr>
          </a:p>
          <a:p>
            <a:r>
              <a:rPr lang="en-US" sz="2000" dirty="0" smtClean="0">
                <a:latin typeface="Adobe Garamond Pro"/>
              </a:rPr>
              <a:t>If total equals </a:t>
            </a:r>
            <a:r>
              <a:rPr lang="en-US" sz="2000" b="1" dirty="0" smtClean="0">
                <a:latin typeface="Adobe Garamond Pro"/>
              </a:rPr>
              <a:t>183 days </a:t>
            </a:r>
            <a:r>
              <a:rPr lang="en-US" sz="2000" dirty="0" smtClean="0">
                <a:latin typeface="Adobe Garamond Pro"/>
              </a:rPr>
              <a:t>or more = Resident for Tax</a:t>
            </a:r>
          </a:p>
          <a:p>
            <a:r>
              <a:rPr lang="en-US" sz="2000" dirty="0" smtClean="0">
                <a:latin typeface="Adobe Garamond Pro"/>
              </a:rPr>
              <a:t>If total equals </a:t>
            </a:r>
            <a:r>
              <a:rPr lang="en-US" sz="2000" b="1" dirty="0" smtClean="0">
                <a:latin typeface="Adobe Garamond Pro"/>
              </a:rPr>
              <a:t>182 days </a:t>
            </a:r>
            <a:r>
              <a:rPr lang="en-US" sz="2000" dirty="0" smtClean="0">
                <a:latin typeface="Adobe Garamond Pro"/>
              </a:rPr>
              <a:t>or less = Nonresident for Tax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Determining Tax Residency</a:t>
            </a:r>
          </a:p>
        </p:txBody>
      </p:sp>
      <p:sp>
        <p:nvSpPr>
          <p:cNvPr id="7" name="Rectangle 6"/>
          <p:cNvSpPr/>
          <p:nvPr/>
        </p:nvSpPr>
        <p:spPr>
          <a:xfrm>
            <a:off x="533400" y="1028343"/>
            <a:ext cx="8153400" cy="3477875"/>
          </a:xfrm>
          <a:prstGeom prst="rect">
            <a:avLst/>
          </a:prstGeom>
        </p:spPr>
        <p:txBody>
          <a:bodyPr wrap="square">
            <a:spAutoFit/>
          </a:bodyPr>
          <a:lstStyle/>
          <a:p>
            <a:pPr algn="ctr">
              <a:buNone/>
            </a:pPr>
            <a:r>
              <a:rPr lang="en-US" sz="2000" b="1" u="sng" dirty="0" smtClean="0">
                <a:latin typeface="Adobe Garamond Pro"/>
              </a:rPr>
              <a:t>EXCEPTIONS to SPT</a:t>
            </a:r>
          </a:p>
          <a:p>
            <a:pPr algn="ctr">
              <a:buNone/>
            </a:pPr>
            <a:endParaRPr lang="en-US" sz="2000" dirty="0" smtClean="0">
              <a:latin typeface="Adobe Garamond Pro"/>
            </a:endParaRPr>
          </a:p>
          <a:p>
            <a:pPr marL="342900" indent="-342900">
              <a:buFont typeface="Arial"/>
              <a:buChar char="•"/>
            </a:pPr>
            <a:r>
              <a:rPr lang="en-US" sz="2000" dirty="0" smtClean="0">
                <a:latin typeface="Adobe Garamond Pro"/>
              </a:rPr>
              <a:t>F or J </a:t>
            </a:r>
            <a:r>
              <a:rPr lang="en-US" sz="2000" u="sng" dirty="0" smtClean="0">
                <a:latin typeface="Adobe Garamond Pro"/>
              </a:rPr>
              <a:t>students</a:t>
            </a:r>
            <a:r>
              <a:rPr lang="en-US" sz="2000" dirty="0" smtClean="0">
                <a:latin typeface="Adobe Garamond Pro"/>
              </a:rPr>
              <a:t> receive 5 “exempt” years. Not exempt from tax, but of counting physical days of presence in the U.S. towards SPT. (So, for the first 5 years, the SPT total will be “0”) </a:t>
            </a:r>
          </a:p>
          <a:p>
            <a:pPr>
              <a:buNone/>
            </a:pPr>
            <a:endParaRPr lang="en-US" sz="2000" dirty="0" smtClean="0">
              <a:latin typeface="Adobe Garamond Pro"/>
            </a:endParaRPr>
          </a:p>
          <a:p>
            <a:pPr marL="342900" indent="-342900">
              <a:buFont typeface="Arial"/>
              <a:buChar char="•"/>
            </a:pPr>
            <a:r>
              <a:rPr lang="en-US" sz="2000" dirty="0" smtClean="0">
                <a:latin typeface="Adobe Garamond Pro"/>
              </a:rPr>
              <a:t>J </a:t>
            </a:r>
            <a:r>
              <a:rPr lang="en-US" sz="2000" u="sng" dirty="0" smtClean="0">
                <a:latin typeface="Adobe Garamond Pro"/>
              </a:rPr>
              <a:t>non-students</a:t>
            </a:r>
            <a:r>
              <a:rPr lang="en-US" sz="2000" dirty="0" smtClean="0">
                <a:latin typeface="Adobe Garamond Pro"/>
              </a:rPr>
              <a:t> receive 2 “exempt” years (of the past 6 years). (So, typically for the first 2 years, the SPT will be “0” – unless individual has had previous entries to the U.S. as an F, J, M or Q)</a:t>
            </a:r>
          </a:p>
          <a:p>
            <a:endParaRPr lang="en-US" sz="2000" dirty="0" smtClean="0">
              <a:latin typeface="Adobe Garamond Pro"/>
            </a:endParaRPr>
          </a:p>
          <a:p>
            <a:r>
              <a:rPr lang="en-US" sz="2000" dirty="0" smtClean="0">
                <a:latin typeface="Adobe Garamond Pro"/>
              </a:rPr>
              <a:t>“Exempt” years are CALENDAR years, not years from date of arrival</a:t>
            </a:r>
          </a:p>
        </p:txBody>
      </p:sp>
    </p:spTree>
    <p:extLst>
      <p:ext uri="{BB962C8B-B14F-4D97-AF65-F5344CB8AC3E}">
        <p14:creationId xmlns:p14="http://schemas.microsoft.com/office/powerpoint/2010/main" val="796151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dobe Garamond Pro"/>
              </a:rPr>
              <a:t>Dual Status Individuals/Residency Elections</a:t>
            </a:r>
          </a:p>
        </p:txBody>
      </p:sp>
      <p:sp>
        <p:nvSpPr>
          <p:cNvPr id="5" name="Rectangle 4"/>
          <p:cNvSpPr/>
          <p:nvPr/>
        </p:nvSpPr>
        <p:spPr>
          <a:xfrm>
            <a:off x="533400" y="1066800"/>
            <a:ext cx="8229600" cy="4975722"/>
          </a:xfrm>
          <a:prstGeom prst="rect">
            <a:avLst/>
          </a:prstGeom>
        </p:spPr>
        <p:txBody>
          <a:bodyPr wrap="square">
            <a:spAutoFit/>
          </a:bodyPr>
          <a:lstStyle/>
          <a:p>
            <a:pPr marL="342900" indent="-342900">
              <a:lnSpc>
                <a:spcPct val="90000"/>
              </a:lnSpc>
              <a:buFont typeface="Arial" pitchFamily="34" charset="0"/>
              <a:buChar char="•"/>
            </a:pPr>
            <a:r>
              <a:rPr lang="en-US" sz="2000" dirty="0" smtClean="0">
                <a:latin typeface="Adobe Garamond Pro"/>
              </a:rPr>
              <a:t>Bona Fide nonresident and resident in the same year</a:t>
            </a:r>
          </a:p>
          <a:p>
            <a:pPr>
              <a:lnSpc>
                <a:spcPct val="90000"/>
              </a:lnSpc>
              <a:buFontTx/>
              <a:buNone/>
            </a:pPr>
            <a:endParaRPr lang="en-US" sz="2000" dirty="0" smtClean="0">
              <a:latin typeface="Adobe Garamond Pro"/>
            </a:endParaRPr>
          </a:p>
          <a:p>
            <a:pPr marL="342900" indent="-342900">
              <a:lnSpc>
                <a:spcPct val="90000"/>
              </a:lnSpc>
              <a:buFont typeface="Arial" pitchFamily="34" charset="0"/>
              <a:buChar char="•"/>
            </a:pPr>
            <a:r>
              <a:rPr lang="en-US" sz="2000" dirty="0" smtClean="0">
                <a:latin typeface="Adobe Garamond Pro"/>
              </a:rPr>
              <a:t>May file a special tax return called a Dual Status Return described in Publication 519 ,U.S</a:t>
            </a:r>
            <a:r>
              <a:rPr lang="en-US" sz="2000" dirty="0">
                <a:latin typeface="Adobe Garamond Pro"/>
              </a:rPr>
              <a:t>. Tax Guide for </a:t>
            </a:r>
            <a:r>
              <a:rPr lang="en-US" sz="2000" dirty="0" smtClean="0">
                <a:latin typeface="Adobe Garamond Pro"/>
              </a:rPr>
              <a:t>Aliens </a:t>
            </a:r>
            <a:r>
              <a:rPr lang="en-US" sz="2000" dirty="0">
                <a:latin typeface="Adobe Garamond Pro"/>
                <a:hlinkClick r:id="rId2"/>
              </a:rPr>
              <a:t>http://www.irs.gov/pub/irs-pdf/p519.pdf</a:t>
            </a:r>
            <a:endParaRPr lang="en-US" sz="2000" dirty="0" smtClean="0">
              <a:latin typeface="Adobe Garamond Pro"/>
            </a:endParaRPr>
          </a:p>
          <a:p>
            <a:pPr>
              <a:lnSpc>
                <a:spcPct val="90000"/>
              </a:lnSpc>
              <a:buFontTx/>
              <a:buNone/>
            </a:pPr>
            <a:endParaRPr lang="en-US" sz="2000" dirty="0" smtClean="0">
              <a:latin typeface="Adobe Garamond Pro"/>
            </a:endParaRPr>
          </a:p>
          <a:p>
            <a:pPr marL="342900" indent="-342900">
              <a:lnSpc>
                <a:spcPct val="90000"/>
              </a:lnSpc>
              <a:buFont typeface="Arial" pitchFamily="34" charset="0"/>
              <a:buChar char="•"/>
            </a:pPr>
            <a:r>
              <a:rPr lang="en-US" sz="2000" dirty="0" smtClean="0">
                <a:latin typeface="Adobe Garamond Pro"/>
              </a:rPr>
              <a:t>A dual status alien married to a U.S. citizen or to a resident alien may elect to file a joint income tax return with his/her U.S. citizen or resident alien spouse. Refer to "Nonresident Spouse Treated as a Resident" in Publication 519</a:t>
            </a:r>
            <a:endParaRPr lang="en-US" sz="2000" dirty="0">
              <a:latin typeface="Adobe Garamond Pro"/>
            </a:endParaRPr>
          </a:p>
          <a:p>
            <a:pPr>
              <a:lnSpc>
                <a:spcPct val="90000"/>
              </a:lnSpc>
            </a:pPr>
            <a:endParaRPr lang="en-US" sz="2000" dirty="0">
              <a:latin typeface="Adobe Garamond Pro"/>
            </a:endParaRPr>
          </a:p>
          <a:p>
            <a:pPr marL="342900" indent="-342900">
              <a:lnSpc>
                <a:spcPct val="90000"/>
              </a:lnSpc>
              <a:buFont typeface="Arial" pitchFamily="34" charset="0"/>
              <a:buChar char="•"/>
            </a:pPr>
            <a:r>
              <a:rPr lang="en-US" sz="2000" dirty="0" smtClean="0">
                <a:latin typeface="Adobe Garamond Pro"/>
              </a:rPr>
              <a:t>A nonresident married to a U.S. citizen or to a resident alien may also elect to file a joint tax return with his/her spouse</a:t>
            </a:r>
          </a:p>
          <a:p>
            <a:pPr>
              <a:lnSpc>
                <a:spcPct val="90000"/>
              </a:lnSpc>
            </a:pPr>
            <a:endParaRPr lang="en-US" sz="2000" dirty="0" smtClean="0">
              <a:latin typeface="Adobe Garamond Pro"/>
            </a:endParaRPr>
          </a:p>
          <a:p>
            <a:pPr>
              <a:lnSpc>
                <a:spcPct val="90000"/>
              </a:lnSpc>
            </a:pPr>
            <a:endParaRPr lang="en-US" sz="2000" dirty="0">
              <a:latin typeface="Adobe Garamond Pro"/>
            </a:endParaRPr>
          </a:p>
          <a:p>
            <a:pPr marL="342900" indent="-342900">
              <a:lnSpc>
                <a:spcPct val="90000"/>
              </a:lnSpc>
              <a:buFont typeface="Arial" pitchFamily="34" charset="0"/>
              <a:buChar char="•"/>
            </a:pPr>
            <a:endParaRPr lang="en-US" sz="2000" dirty="0" smtClean="0">
              <a:latin typeface="Adobe Garamond Pro"/>
            </a:endParaRPr>
          </a:p>
          <a:p>
            <a:pPr marL="342900" indent="-342900">
              <a:lnSpc>
                <a:spcPct val="90000"/>
              </a:lnSpc>
              <a:buFont typeface="Arial" pitchFamily="34" charset="0"/>
              <a:buChar char="•"/>
            </a:pPr>
            <a:endParaRPr lang="en-US" sz="3200" dirty="0" smtClean="0">
              <a:solidFill>
                <a:srgbClr val="FF0000"/>
              </a:solidFill>
              <a:latin typeface="Adobe Garamond Pro"/>
            </a:endParaRPr>
          </a:p>
        </p:txBody>
      </p:sp>
    </p:spTree>
    <p:extLst>
      <p:ext uri="{BB962C8B-B14F-4D97-AF65-F5344CB8AC3E}">
        <p14:creationId xmlns:p14="http://schemas.microsoft.com/office/powerpoint/2010/main" val="738795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4267200"/>
            <a:ext cx="4267200" cy="1752600"/>
          </a:xfrm>
        </p:spPr>
        <p:txBody>
          <a:bodyPr>
            <a:normAutofit/>
          </a:bodyPr>
          <a:lstStyle/>
          <a:p>
            <a:pPr algn="ctr"/>
            <a:endParaRPr lang="en-US" sz="2000" dirty="0">
              <a:latin typeface="Adobe Garamond Pro"/>
              <a:cs typeface="Arial" pitchFamily="34" charset="0"/>
            </a:endParaRPr>
          </a:p>
        </p:txBody>
      </p:sp>
      <p:sp>
        <p:nvSpPr>
          <p:cNvPr id="5" name="Title 4"/>
          <p:cNvSpPr>
            <a:spLocks noGrp="1"/>
          </p:cNvSpPr>
          <p:nvPr>
            <p:ph type="ctrTitle"/>
          </p:nvPr>
        </p:nvSpPr>
        <p:spPr/>
        <p:txBody>
          <a:bodyPr/>
          <a:lstStyle/>
          <a:p>
            <a:pPr algn="ct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4800" dirty="0">
                <a:solidFill>
                  <a:schemeClr val="tx1"/>
                </a:solidFill>
                <a:latin typeface="Adobe Garamond Pro"/>
              </a:rPr>
              <a:t>Types of Income</a:t>
            </a:r>
            <a:endParaRPr lang="en-US" sz="2400"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514599"/>
            <a:ext cx="4800600" cy="1694329"/>
          </a:xfrm>
          <a:prstGeom prst="rect">
            <a:avLst/>
          </a:prstGeom>
        </p:spPr>
      </p:pic>
    </p:spTree>
    <p:extLst>
      <p:ext uri="{BB962C8B-B14F-4D97-AF65-F5344CB8AC3E}">
        <p14:creationId xmlns:p14="http://schemas.microsoft.com/office/powerpoint/2010/main" val="2979647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dobe Garamond Pro"/>
              </a:rPr>
              <a:t>Taxes: How it works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07329662"/>
              </p:ext>
            </p:extLst>
          </p:nvPr>
        </p:nvGraphicFramePr>
        <p:xfrm>
          <a:off x="304800" y="952500"/>
          <a:ext cx="8305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5216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Serv">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FinServ</Template>
  <TotalTime>4161</TotalTime>
  <Words>1804</Words>
  <Application>Microsoft Office PowerPoint</Application>
  <PresentationFormat>On-screen Show (4:3)</PresentationFormat>
  <Paragraphs>311</Paragraphs>
  <Slides>33</Slides>
  <Notes>10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33</vt:i4>
      </vt:variant>
    </vt:vector>
  </HeadingPairs>
  <TitlesOfParts>
    <vt:vector size="44" baseType="lpstr">
      <vt:lpstr>Adobe Garamond Pro</vt:lpstr>
      <vt:lpstr>Adobe Garamond Pro Bold</vt:lpstr>
      <vt:lpstr>Arial</vt:lpstr>
      <vt:lpstr>Calibri</vt:lpstr>
      <vt:lpstr>Garamond</vt:lpstr>
      <vt:lpstr>Symbol</vt:lpstr>
      <vt:lpstr>Times New Roman</vt:lpstr>
      <vt:lpstr>Verdana</vt:lpstr>
      <vt:lpstr>Wingdings</vt:lpstr>
      <vt:lpstr>FinServ</vt:lpstr>
      <vt:lpstr>1_Profile</vt:lpstr>
      <vt:lpstr>      2014 Tax Session  J1 Scholars and H1B Employees</vt:lpstr>
      <vt:lpstr>Steps to Tax Filing</vt:lpstr>
      <vt:lpstr>Do I Have a Filing Requirement?</vt:lpstr>
      <vt:lpstr>      Tax Residency Resident versus Nonresident</vt:lpstr>
      <vt:lpstr>Determining Tax Residency</vt:lpstr>
      <vt:lpstr>Determining Tax Residency</vt:lpstr>
      <vt:lpstr>Dual Status Individuals/Residency Elections</vt:lpstr>
      <vt:lpstr>      Types of Income</vt:lpstr>
      <vt:lpstr>Taxes: How it works</vt:lpstr>
      <vt:lpstr>Employment/Compensation</vt:lpstr>
      <vt:lpstr>Scholarship/Fellowship Stipends</vt:lpstr>
      <vt:lpstr>Independent Contractor  </vt:lpstr>
      <vt:lpstr>      Tax Forms</vt:lpstr>
      <vt:lpstr>   What Tax Forms Should I Receive?</vt:lpstr>
      <vt:lpstr> Tax Forms</vt:lpstr>
      <vt:lpstr> Requesting a Duplicate Tax Form</vt:lpstr>
      <vt:lpstr>      Federal Tax Filing</vt:lpstr>
      <vt:lpstr>Glacier Tax Prep – For Nonresidents</vt:lpstr>
      <vt:lpstr> Nonresidents for Tax</vt:lpstr>
      <vt:lpstr> Nonresidents for Tax – Spouses (J2, F2, H4)</vt:lpstr>
      <vt:lpstr> Residents for Tax</vt:lpstr>
      <vt:lpstr> Residents for Tax</vt:lpstr>
      <vt:lpstr> Residents for Tax</vt:lpstr>
      <vt:lpstr>      Illinois State Tax Filing</vt:lpstr>
      <vt:lpstr>  Residents of Illinois</vt:lpstr>
      <vt:lpstr> Part-Year Residents</vt:lpstr>
      <vt:lpstr> Part-Year Residents (continued)</vt:lpstr>
      <vt:lpstr>  Nonresident of Illinois</vt:lpstr>
      <vt:lpstr>      Resources</vt:lpstr>
      <vt:lpstr> Final Notes</vt:lpstr>
      <vt:lpstr>  Resources for Federal Tax Filing</vt:lpstr>
      <vt:lpstr> Resources for Illinois State Tax Filing</vt:lpstr>
      <vt:lpstr>  Resources for University Payroll Questions</vt:lpstr>
    </vt:vector>
  </TitlesOfParts>
  <Company>University of Chicago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TITLE</dc:title>
  <dc:creator>gleghorn</dc:creator>
  <cp:lastModifiedBy>Kory Fuller</cp:lastModifiedBy>
  <cp:revision>308</cp:revision>
  <cp:lastPrinted>2014-02-17T14:03:25Z</cp:lastPrinted>
  <dcterms:created xsi:type="dcterms:W3CDTF">2009-04-29T18:51:18Z</dcterms:created>
  <dcterms:modified xsi:type="dcterms:W3CDTF">2015-02-03T19:41:57Z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TC300023631033</vt:lpwstr>
  </property>
</Properties>
</file>