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9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285" r:id="rId6"/>
    <p:sldId id="264" r:id="rId7"/>
    <p:sldId id="265" r:id="rId8"/>
    <p:sldId id="260" r:id="rId9"/>
    <p:sldId id="259" r:id="rId10"/>
    <p:sldId id="261" r:id="rId11"/>
    <p:sldId id="287" r:id="rId12"/>
    <p:sldId id="263" r:id="rId13"/>
    <p:sldId id="286" r:id="rId14"/>
    <p:sldId id="279" r:id="rId15"/>
    <p:sldId id="281" r:id="rId16"/>
    <p:sldId id="268" r:id="rId17"/>
    <p:sldId id="282" r:id="rId18"/>
    <p:sldId id="284" r:id="rId19"/>
    <p:sldId id="270" r:id="rId20"/>
    <p:sldId id="271" r:id="rId21"/>
    <p:sldId id="272" r:id="rId22"/>
    <p:sldId id="273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F81BD"/>
    <a:srgbClr val="A6A6A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A44D5-9B33-4A45-84D3-8C5495A6C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F83C3A-92B3-41A5-8718-EE7B3C6B9897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1" dirty="0" smtClean="0">
              <a:latin typeface="Arial" pitchFamily="34" charset="0"/>
              <a:cs typeface="Arial" pitchFamily="34" charset="0"/>
            </a:rPr>
            <a:t>I-9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– Employment Eligibility Verification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CD2CEAD0-840A-40F6-AA3F-53D372AB98FD}" type="parTrans" cxnId="{5E61DE0C-DAFF-4D72-9475-C5253CABE9C7}">
      <dgm:prSet/>
      <dgm:spPr/>
      <dgm:t>
        <a:bodyPr/>
        <a:lstStyle/>
        <a:p>
          <a:endParaRPr lang="en-US"/>
        </a:p>
      </dgm:t>
    </dgm:pt>
    <dgm:pt modelId="{A531F0C6-ECB1-4EF4-8B1A-6FDB766C3DC7}" type="sibTrans" cxnId="{5E61DE0C-DAFF-4D72-9475-C5253CABE9C7}">
      <dgm:prSet/>
      <dgm:spPr/>
      <dgm:t>
        <a:bodyPr/>
        <a:lstStyle/>
        <a:p>
          <a:endParaRPr lang="en-US"/>
        </a:p>
      </dgm:t>
    </dgm:pt>
    <dgm:pt modelId="{75F8D1A1-7323-4E54-BCA3-29850CCE9AA3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0" dirty="0" smtClean="0">
              <a:latin typeface="Arial" pitchFamily="34" charset="0"/>
              <a:cs typeface="Arial" pitchFamily="34" charset="0"/>
            </a:rPr>
            <a:t>Intake Form/Software (Residency Determination)- optional</a:t>
          </a:r>
          <a:endParaRPr lang="en-US" sz="2000" b="0" dirty="0">
            <a:latin typeface="Arial" pitchFamily="34" charset="0"/>
            <a:cs typeface="Arial" pitchFamily="34" charset="0"/>
          </a:endParaRPr>
        </a:p>
      </dgm:t>
    </dgm:pt>
    <dgm:pt modelId="{60345C99-5B2B-4EA4-9A9A-3D1E97332D98}" type="parTrans" cxnId="{F6693E68-FA15-4579-B23B-98D3322CD89E}">
      <dgm:prSet/>
      <dgm:spPr/>
      <dgm:t>
        <a:bodyPr/>
        <a:lstStyle/>
        <a:p>
          <a:endParaRPr lang="en-US"/>
        </a:p>
      </dgm:t>
    </dgm:pt>
    <dgm:pt modelId="{0513F74E-3AB2-419B-B216-8AAC320FEAED}" type="sibTrans" cxnId="{F6693E68-FA15-4579-B23B-98D3322CD89E}">
      <dgm:prSet/>
      <dgm:spPr/>
      <dgm:t>
        <a:bodyPr/>
        <a:lstStyle/>
        <a:p>
          <a:endParaRPr lang="en-US"/>
        </a:p>
      </dgm:t>
    </dgm:pt>
    <dgm:pt modelId="{480E8B61-8CE2-483C-91CA-2F44322CE95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1" dirty="0" smtClean="0">
              <a:latin typeface="Arial" pitchFamily="34" charset="0"/>
              <a:cs typeface="Arial" pitchFamily="34" charset="0"/>
            </a:rPr>
            <a:t>W4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 – Employee Withholding Allowance Certificate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E043192F-3AD7-4B64-BBCB-16F8B58B0C39}" type="parTrans" cxnId="{E65E167A-9F8D-42E7-B62F-8BE9D41704A9}">
      <dgm:prSet/>
      <dgm:spPr/>
      <dgm:t>
        <a:bodyPr/>
        <a:lstStyle/>
        <a:p>
          <a:endParaRPr lang="en-US"/>
        </a:p>
      </dgm:t>
    </dgm:pt>
    <dgm:pt modelId="{5E2A9EF3-2262-42FE-82BF-FDAB6DEEE90D}" type="sibTrans" cxnId="{E65E167A-9F8D-42E7-B62F-8BE9D41704A9}">
      <dgm:prSet/>
      <dgm:spPr/>
      <dgm:t>
        <a:bodyPr/>
        <a:lstStyle/>
        <a:p>
          <a:endParaRPr lang="en-US"/>
        </a:p>
      </dgm:t>
    </dgm:pt>
    <dgm:pt modelId="{57C50605-B47D-4734-8C73-A44399FF286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1700" b="1" dirty="0" smtClean="0">
              <a:latin typeface="Arial" pitchFamily="34" charset="0"/>
              <a:cs typeface="Arial" pitchFamily="34" charset="0"/>
            </a:rPr>
            <a:t>State Tax Forms </a:t>
          </a:r>
          <a:r>
            <a:rPr lang="en-US" sz="1700" dirty="0" smtClean="0">
              <a:latin typeface="Arial" pitchFamily="34" charset="0"/>
              <a:cs typeface="Arial" pitchFamily="34" charset="0"/>
            </a:rPr>
            <a:t>– Employee's State Withholding Allowance Certificate</a:t>
          </a:r>
          <a:endParaRPr lang="en-US" sz="1700" dirty="0">
            <a:latin typeface="Arial" pitchFamily="34" charset="0"/>
            <a:cs typeface="Arial" pitchFamily="34" charset="0"/>
          </a:endParaRPr>
        </a:p>
      </dgm:t>
    </dgm:pt>
    <dgm:pt modelId="{234CF3EB-7CEA-4DEF-BC28-5A24BAD58B81}" type="parTrans" cxnId="{DFE26406-534F-47C6-AD9A-F063F1F191B9}">
      <dgm:prSet/>
      <dgm:spPr/>
      <dgm:t>
        <a:bodyPr/>
        <a:lstStyle/>
        <a:p>
          <a:endParaRPr lang="en-US"/>
        </a:p>
      </dgm:t>
    </dgm:pt>
    <dgm:pt modelId="{50537C92-50F4-424E-A1FF-BD626ADB47A9}" type="sibTrans" cxnId="{DFE26406-534F-47C6-AD9A-F063F1F191B9}">
      <dgm:prSet/>
      <dgm:spPr/>
      <dgm:t>
        <a:bodyPr/>
        <a:lstStyle/>
        <a:p>
          <a:endParaRPr lang="en-US"/>
        </a:p>
      </dgm:t>
    </dgm:pt>
    <dgm:pt modelId="{6A34B8BD-C37F-4AF9-A8F6-FED15F23F8D4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1" dirty="0" smtClean="0">
              <a:latin typeface="Arial" pitchFamily="34" charset="0"/>
              <a:cs typeface="Arial" pitchFamily="34" charset="0"/>
            </a:rPr>
            <a:t>8233 and Statement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– Optional: Tax Treaty Eligible Only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2FB0FC64-B316-41EF-AC09-425262C67A96}" type="parTrans" cxnId="{7D20B590-2395-4BFF-9B68-497F2159A522}">
      <dgm:prSet/>
      <dgm:spPr/>
      <dgm:t>
        <a:bodyPr/>
        <a:lstStyle/>
        <a:p>
          <a:endParaRPr lang="en-US"/>
        </a:p>
      </dgm:t>
    </dgm:pt>
    <dgm:pt modelId="{35F5EEB9-1628-4B6C-ADB7-D6E875DD4CEC}" type="sibTrans" cxnId="{7D20B590-2395-4BFF-9B68-497F2159A522}">
      <dgm:prSet/>
      <dgm:spPr/>
      <dgm:t>
        <a:bodyPr/>
        <a:lstStyle/>
        <a:p>
          <a:endParaRPr lang="en-US"/>
        </a:p>
      </dgm:t>
    </dgm:pt>
    <dgm:pt modelId="{0C8C53EF-9C98-42E7-A100-71F2BFE1406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1" dirty="0" smtClean="0">
              <a:latin typeface="Arial" pitchFamily="34" charset="0"/>
              <a:cs typeface="Arial" pitchFamily="34" charset="0"/>
            </a:rPr>
            <a:t>W9 Form </a:t>
          </a:r>
          <a:r>
            <a:rPr lang="en-US" sz="2000" dirty="0" smtClean="0">
              <a:latin typeface="Arial" pitchFamily="34" charset="0"/>
              <a:cs typeface="Arial" pitchFamily="34" charset="0"/>
            </a:rPr>
            <a:t>– Only for Residents for Tax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B2831ADD-C3D3-4B83-8AAB-9211155A1682}" type="parTrans" cxnId="{6FBF3EBC-CFFA-4D72-84A3-1D06098F2DC7}">
      <dgm:prSet/>
      <dgm:spPr/>
      <dgm:t>
        <a:bodyPr/>
        <a:lstStyle/>
        <a:p>
          <a:endParaRPr lang="en-US"/>
        </a:p>
      </dgm:t>
    </dgm:pt>
    <dgm:pt modelId="{562FF601-1637-4022-AD1D-4F614331983D}" type="sibTrans" cxnId="{6FBF3EBC-CFFA-4D72-84A3-1D06098F2DC7}">
      <dgm:prSet/>
      <dgm:spPr/>
      <dgm:t>
        <a:bodyPr/>
        <a:lstStyle/>
        <a:p>
          <a:endParaRPr lang="en-US"/>
        </a:p>
      </dgm:t>
    </dgm:pt>
    <dgm:pt modelId="{3ADBFCB5-48C5-43B2-A5F2-A9B03FA2E45F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000" b="1" dirty="0" smtClean="0">
              <a:latin typeface="Arial" pitchFamily="34" charset="0"/>
              <a:cs typeface="Arial" pitchFamily="34" charset="0"/>
            </a:rPr>
            <a:t>Various Employer Specific Forms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B4E6678-C47E-4334-BE30-26DFCB296A2F}" type="parTrans" cxnId="{ADDE3C46-228B-442C-9762-1CD2754C31EC}">
      <dgm:prSet/>
      <dgm:spPr/>
      <dgm:t>
        <a:bodyPr/>
        <a:lstStyle/>
        <a:p>
          <a:endParaRPr lang="en-US"/>
        </a:p>
      </dgm:t>
    </dgm:pt>
    <dgm:pt modelId="{E9065525-AC78-4FC2-A714-495531BE1AF7}" type="sibTrans" cxnId="{ADDE3C46-228B-442C-9762-1CD2754C31EC}">
      <dgm:prSet/>
      <dgm:spPr/>
      <dgm:t>
        <a:bodyPr/>
        <a:lstStyle/>
        <a:p>
          <a:endParaRPr lang="en-US"/>
        </a:p>
      </dgm:t>
    </dgm:pt>
    <dgm:pt modelId="{08915307-423A-4E85-B5CD-961B9C7EC8E6}" type="pres">
      <dgm:prSet presAssocID="{B8FA44D5-9B33-4A45-84D3-8C5495A6CD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FE29F-DDC0-4B38-8EE9-9B0E90E3F7FE}" type="pres">
      <dgm:prSet presAssocID="{E1F83C3A-92B3-41A5-8718-EE7B3C6B9897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44C568-3126-4E25-BD46-843438313F60}" type="pres">
      <dgm:prSet presAssocID="{A531F0C6-ECB1-4EF4-8B1A-6FDB766C3DC7}" presName="spacer" presStyleCnt="0"/>
      <dgm:spPr/>
    </dgm:pt>
    <dgm:pt modelId="{183E9870-B619-4E04-91B5-A1DECB7AEF4F}" type="pres">
      <dgm:prSet presAssocID="{75F8D1A1-7323-4E54-BCA3-29850CCE9AA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AE610-121A-4627-9DB3-F0A8D41DA452}" type="pres">
      <dgm:prSet presAssocID="{0513F74E-3AB2-419B-B216-8AAC320FEAED}" presName="spacer" presStyleCnt="0"/>
      <dgm:spPr/>
    </dgm:pt>
    <dgm:pt modelId="{1280CC03-BD4D-47A9-AEC9-A973753D6BA2}" type="pres">
      <dgm:prSet presAssocID="{480E8B61-8CE2-483C-91CA-2F44322CE95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2A6C73-9088-4745-9F07-546E454BF840}" type="pres">
      <dgm:prSet presAssocID="{5E2A9EF3-2262-42FE-82BF-FDAB6DEEE90D}" presName="spacer" presStyleCnt="0"/>
      <dgm:spPr/>
    </dgm:pt>
    <dgm:pt modelId="{BC35F76E-4D43-4DBA-9005-4D5F5A88648D}" type="pres">
      <dgm:prSet presAssocID="{57C50605-B47D-4734-8C73-A44399FF286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6D27C-E54F-413D-809D-70D50F3D9BFA}" type="pres">
      <dgm:prSet presAssocID="{50537C92-50F4-424E-A1FF-BD626ADB47A9}" presName="spacer" presStyleCnt="0"/>
      <dgm:spPr/>
    </dgm:pt>
    <dgm:pt modelId="{C9BB4550-9E0C-49ED-9712-E17D043512D2}" type="pres">
      <dgm:prSet presAssocID="{6A34B8BD-C37F-4AF9-A8F6-FED15F23F8D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032AC-4647-40D1-94D8-8A49FED95E3A}" type="pres">
      <dgm:prSet presAssocID="{35F5EEB9-1628-4B6C-ADB7-D6E875DD4CEC}" presName="spacer" presStyleCnt="0"/>
      <dgm:spPr/>
    </dgm:pt>
    <dgm:pt modelId="{520424AF-227C-42C7-9F8D-80171BFB71A0}" type="pres">
      <dgm:prSet presAssocID="{0C8C53EF-9C98-42E7-A100-71F2BFE1406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2FF70-9B3C-42CB-9429-47BCC0D2E24B}" type="pres">
      <dgm:prSet presAssocID="{562FF601-1637-4022-AD1D-4F614331983D}" presName="spacer" presStyleCnt="0"/>
      <dgm:spPr/>
    </dgm:pt>
    <dgm:pt modelId="{D2AB2F69-B12A-4613-913F-680821A3EB9E}" type="pres">
      <dgm:prSet presAssocID="{3ADBFCB5-48C5-43B2-A5F2-A9B03FA2E45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E26406-534F-47C6-AD9A-F063F1F191B9}" srcId="{B8FA44D5-9B33-4A45-84D3-8C5495A6CDCB}" destId="{57C50605-B47D-4734-8C73-A44399FF2866}" srcOrd="3" destOrd="0" parTransId="{234CF3EB-7CEA-4DEF-BC28-5A24BAD58B81}" sibTransId="{50537C92-50F4-424E-A1FF-BD626ADB47A9}"/>
    <dgm:cxn modelId="{CEAA8655-D7D8-4AD6-BA50-40852F8BBD8D}" type="presOf" srcId="{57C50605-B47D-4734-8C73-A44399FF2866}" destId="{BC35F76E-4D43-4DBA-9005-4D5F5A88648D}" srcOrd="0" destOrd="0" presId="urn:microsoft.com/office/officeart/2005/8/layout/vList2"/>
    <dgm:cxn modelId="{ADDE3C46-228B-442C-9762-1CD2754C31EC}" srcId="{B8FA44D5-9B33-4A45-84D3-8C5495A6CDCB}" destId="{3ADBFCB5-48C5-43B2-A5F2-A9B03FA2E45F}" srcOrd="6" destOrd="0" parTransId="{7B4E6678-C47E-4334-BE30-26DFCB296A2F}" sibTransId="{E9065525-AC78-4FC2-A714-495531BE1AF7}"/>
    <dgm:cxn modelId="{5EE36D7B-DA3C-4DCD-9900-71A2142937FF}" type="presOf" srcId="{75F8D1A1-7323-4E54-BCA3-29850CCE9AA3}" destId="{183E9870-B619-4E04-91B5-A1DECB7AEF4F}" srcOrd="0" destOrd="0" presId="urn:microsoft.com/office/officeart/2005/8/layout/vList2"/>
    <dgm:cxn modelId="{ECC2CBA1-30A4-45C2-A2E6-3CCF8E5AD078}" type="presOf" srcId="{E1F83C3A-92B3-41A5-8718-EE7B3C6B9897}" destId="{F6FFE29F-DDC0-4B38-8EE9-9B0E90E3F7FE}" srcOrd="0" destOrd="0" presId="urn:microsoft.com/office/officeart/2005/8/layout/vList2"/>
    <dgm:cxn modelId="{20732EFC-4E22-441A-9763-304A2D878CA9}" type="presOf" srcId="{0C8C53EF-9C98-42E7-A100-71F2BFE14062}" destId="{520424AF-227C-42C7-9F8D-80171BFB71A0}" srcOrd="0" destOrd="0" presId="urn:microsoft.com/office/officeart/2005/8/layout/vList2"/>
    <dgm:cxn modelId="{5E61DE0C-DAFF-4D72-9475-C5253CABE9C7}" srcId="{B8FA44D5-9B33-4A45-84D3-8C5495A6CDCB}" destId="{E1F83C3A-92B3-41A5-8718-EE7B3C6B9897}" srcOrd="0" destOrd="0" parTransId="{CD2CEAD0-840A-40F6-AA3F-53D372AB98FD}" sibTransId="{A531F0C6-ECB1-4EF4-8B1A-6FDB766C3DC7}"/>
    <dgm:cxn modelId="{F6693E68-FA15-4579-B23B-98D3322CD89E}" srcId="{B8FA44D5-9B33-4A45-84D3-8C5495A6CDCB}" destId="{75F8D1A1-7323-4E54-BCA3-29850CCE9AA3}" srcOrd="1" destOrd="0" parTransId="{60345C99-5B2B-4EA4-9A9A-3D1E97332D98}" sibTransId="{0513F74E-3AB2-419B-B216-8AAC320FEAED}"/>
    <dgm:cxn modelId="{7CFE982F-6D29-43FA-B50C-265EBBC20E31}" type="presOf" srcId="{480E8B61-8CE2-483C-91CA-2F44322CE950}" destId="{1280CC03-BD4D-47A9-AEC9-A973753D6BA2}" srcOrd="0" destOrd="0" presId="urn:microsoft.com/office/officeart/2005/8/layout/vList2"/>
    <dgm:cxn modelId="{6FBF3EBC-CFFA-4D72-84A3-1D06098F2DC7}" srcId="{B8FA44D5-9B33-4A45-84D3-8C5495A6CDCB}" destId="{0C8C53EF-9C98-42E7-A100-71F2BFE14062}" srcOrd="5" destOrd="0" parTransId="{B2831ADD-C3D3-4B83-8AAB-9211155A1682}" sibTransId="{562FF601-1637-4022-AD1D-4F614331983D}"/>
    <dgm:cxn modelId="{7D20B590-2395-4BFF-9B68-497F2159A522}" srcId="{B8FA44D5-9B33-4A45-84D3-8C5495A6CDCB}" destId="{6A34B8BD-C37F-4AF9-A8F6-FED15F23F8D4}" srcOrd="4" destOrd="0" parTransId="{2FB0FC64-B316-41EF-AC09-425262C67A96}" sibTransId="{35F5EEB9-1628-4B6C-ADB7-D6E875DD4CEC}"/>
    <dgm:cxn modelId="{7A4EF4ED-03B3-498A-AEFC-CDE7BC112ADB}" type="presOf" srcId="{6A34B8BD-C37F-4AF9-A8F6-FED15F23F8D4}" destId="{C9BB4550-9E0C-49ED-9712-E17D043512D2}" srcOrd="0" destOrd="0" presId="urn:microsoft.com/office/officeart/2005/8/layout/vList2"/>
    <dgm:cxn modelId="{E65E167A-9F8D-42E7-B62F-8BE9D41704A9}" srcId="{B8FA44D5-9B33-4A45-84D3-8C5495A6CDCB}" destId="{480E8B61-8CE2-483C-91CA-2F44322CE950}" srcOrd="2" destOrd="0" parTransId="{E043192F-3AD7-4B64-BBCB-16F8B58B0C39}" sibTransId="{5E2A9EF3-2262-42FE-82BF-FDAB6DEEE90D}"/>
    <dgm:cxn modelId="{1DE46216-007B-4C3F-A836-C937751EEEA7}" type="presOf" srcId="{3ADBFCB5-48C5-43B2-A5F2-A9B03FA2E45F}" destId="{D2AB2F69-B12A-4613-913F-680821A3EB9E}" srcOrd="0" destOrd="0" presId="urn:microsoft.com/office/officeart/2005/8/layout/vList2"/>
    <dgm:cxn modelId="{054100C8-F4B9-42EC-A64C-89BABEFA24D9}" type="presOf" srcId="{B8FA44D5-9B33-4A45-84D3-8C5495A6CDCB}" destId="{08915307-423A-4E85-B5CD-961B9C7EC8E6}" srcOrd="0" destOrd="0" presId="urn:microsoft.com/office/officeart/2005/8/layout/vList2"/>
    <dgm:cxn modelId="{F846EEA8-5D9C-4854-AAFC-EA125F7DC7F5}" type="presParOf" srcId="{08915307-423A-4E85-B5CD-961B9C7EC8E6}" destId="{F6FFE29F-DDC0-4B38-8EE9-9B0E90E3F7FE}" srcOrd="0" destOrd="0" presId="urn:microsoft.com/office/officeart/2005/8/layout/vList2"/>
    <dgm:cxn modelId="{6BFD0199-4380-4AF5-AE53-F57F6B713806}" type="presParOf" srcId="{08915307-423A-4E85-B5CD-961B9C7EC8E6}" destId="{B844C568-3126-4E25-BD46-843438313F60}" srcOrd="1" destOrd="0" presId="urn:microsoft.com/office/officeart/2005/8/layout/vList2"/>
    <dgm:cxn modelId="{CF1A7021-8346-4EB5-955A-7E2A12F3AF47}" type="presParOf" srcId="{08915307-423A-4E85-B5CD-961B9C7EC8E6}" destId="{183E9870-B619-4E04-91B5-A1DECB7AEF4F}" srcOrd="2" destOrd="0" presId="urn:microsoft.com/office/officeart/2005/8/layout/vList2"/>
    <dgm:cxn modelId="{75E178F4-93B1-4FD4-A6FC-CE4B15D5F3EE}" type="presParOf" srcId="{08915307-423A-4E85-B5CD-961B9C7EC8E6}" destId="{E08AE610-121A-4627-9DB3-F0A8D41DA452}" srcOrd="3" destOrd="0" presId="urn:microsoft.com/office/officeart/2005/8/layout/vList2"/>
    <dgm:cxn modelId="{9241D2B1-8296-4522-A797-3B76CA6A32E9}" type="presParOf" srcId="{08915307-423A-4E85-B5CD-961B9C7EC8E6}" destId="{1280CC03-BD4D-47A9-AEC9-A973753D6BA2}" srcOrd="4" destOrd="0" presId="urn:microsoft.com/office/officeart/2005/8/layout/vList2"/>
    <dgm:cxn modelId="{22746D31-DB61-4D1C-9398-E511A6BA9541}" type="presParOf" srcId="{08915307-423A-4E85-B5CD-961B9C7EC8E6}" destId="{C82A6C73-9088-4745-9F07-546E454BF840}" srcOrd="5" destOrd="0" presId="urn:microsoft.com/office/officeart/2005/8/layout/vList2"/>
    <dgm:cxn modelId="{57957FF8-E823-4554-9139-186B1206D61E}" type="presParOf" srcId="{08915307-423A-4E85-B5CD-961B9C7EC8E6}" destId="{BC35F76E-4D43-4DBA-9005-4D5F5A88648D}" srcOrd="6" destOrd="0" presId="urn:microsoft.com/office/officeart/2005/8/layout/vList2"/>
    <dgm:cxn modelId="{F12379E8-94CE-475C-9F14-4B6E0EDAD4C2}" type="presParOf" srcId="{08915307-423A-4E85-B5CD-961B9C7EC8E6}" destId="{5D06D27C-E54F-413D-809D-70D50F3D9BFA}" srcOrd="7" destOrd="0" presId="urn:microsoft.com/office/officeart/2005/8/layout/vList2"/>
    <dgm:cxn modelId="{6063B064-29D0-4127-A47B-06D655D36E8D}" type="presParOf" srcId="{08915307-423A-4E85-B5CD-961B9C7EC8E6}" destId="{C9BB4550-9E0C-49ED-9712-E17D043512D2}" srcOrd="8" destOrd="0" presId="urn:microsoft.com/office/officeart/2005/8/layout/vList2"/>
    <dgm:cxn modelId="{EB05E572-8831-4FFB-88D6-3AF973B6578C}" type="presParOf" srcId="{08915307-423A-4E85-B5CD-961B9C7EC8E6}" destId="{FA6032AC-4647-40D1-94D8-8A49FED95E3A}" srcOrd="9" destOrd="0" presId="urn:microsoft.com/office/officeart/2005/8/layout/vList2"/>
    <dgm:cxn modelId="{96573A13-B79C-43EA-9A9C-E58887F8571D}" type="presParOf" srcId="{08915307-423A-4E85-B5CD-961B9C7EC8E6}" destId="{520424AF-227C-42C7-9F8D-80171BFB71A0}" srcOrd="10" destOrd="0" presId="urn:microsoft.com/office/officeart/2005/8/layout/vList2"/>
    <dgm:cxn modelId="{C7ED4FC9-4CC9-44DF-ACBD-CB4D531E3858}" type="presParOf" srcId="{08915307-423A-4E85-B5CD-961B9C7EC8E6}" destId="{1532FF70-9B3C-42CB-9429-47BCC0D2E24B}" srcOrd="11" destOrd="0" presId="urn:microsoft.com/office/officeart/2005/8/layout/vList2"/>
    <dgm:cxn modelId="{ED8228AC-9093-40E9-9965-E56FA1200FD2}" type="presParOf" srcId="{08915307-423A-4E85-B5CD-961B9C7EC8E6}" destId="{D2AB2F69-B12A-4613-913F-680821A3EB9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FC930F-F25A-4FC5-A88E-D7F6D95DFED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51BC26-E4AF-4847-A18E-D871D324CE32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Intake Form/Software (Residency Determination) 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en-US" sz="28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optional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E8BB956-F9A7-4ECC-B9CE-F66FA9FE0E40}" type="parTrans" cxnId="{2137D8BA-6870-410B-9752-86C3C34C6393}">
      <dgm:prSet/>
      <dgm:spPr/>
      <dgm:t>
        <a:bodyPr/>
        <a:lstStyle/>
        <a:p>
          <a:endParaRPr lang="en-US"/>
        </a:p>
      </dgm:t>
    </dgm:pt>
    <dgm:pt modelId="{078D6CC8-5BAF-432E-8727-17FB37A6E952}" type="sibTrans" cxnId="{2137D8BA-6870-410B-9752-86C3C34C6393}">
      <dgm:prSet/>
      <dgm:spPr/>
      <dgm:t>
        <a:bodyPr/>
        <a:lstStyle/>
        <a:p>
          <a:endParaRPr lang="en-US"/>
        </a:p>
      </dgm:t>
    </dgm:pt>
    <dgm:pt modelId="{2A305954-5B74-4B48-B0A2-8BAF123405D4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W9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– Resident for Tax Only</a:t>
          </a:r>
          <a:endParaRPr lang="en-US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028BE64-AE7C-4C28-87E6-D68ABE90BBB9}" type="parTrans" cxnId="{74794223-7241-4532-9B17-395509BF2392}">
      <dgm:prSet/>
      <dgm:spPr/>
      <dgm:t>
        <a:bodyPr/>
        <a:lstStyle/>
        <a:p>
          <a:endParaRPr lang="en-US"/>
        </a:p>
      </dgm:t>
    </dgm:pt>
    <dgm:pt modelId="{FA6D6162-EFCB-450E-889C-E31C105EF3A3}" type="sibTrans" cxnId="{74794223-7241-4532-9B17-395509BF2392}">
      <dgm:prSet/>
      <dgm:spPr/>
      <dgm:t>
        <a:bodyPr/>
        <a:lstStyle/>
        <a:p>
          <a:endParaRPr lang="en-US"/>
        </a:p>
      </dgm:t>
    </dgm:pt>
    <dgm:pt modelId="{657065EB-889D-4423-B653-23F61B1192C6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Various "Employer" Specific Forms</a:t>
          </a:r>
          <a:endParaRPr lang="en-US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A5E1770-E4F7-413B-9C1C-7DAC866A05A4}" type="parTrans" cxnId="{A7F8E614-1EB9-4AA1-8BA0-B367D0BDECB3}">
      <dgm:prSet/>
      <dgm:spPr/>
      <dgm:t>
        <a:bodyPr/>
        <a:lstStyle/>
        <a:p>
          <a:endParaRPr lang="en-US"/>
        </a:p>
      </dgm:t>
    </dgm:pt>
    <dgm:pt modelId="{45037BAC-7140-4F29-BD50-113B6D0BEBE2}" type="sibTrans" cxnId="{A7F8E614-1EB9-4AA1-8BA0-B367D0BDECB3}">
      <dgm:prSet/>
      <dgm:spPr/>
      <dgm:t>
        <a:bodyPr/>
        <a:lstStyle/>
        <a:p>
          <a:endParaRPr lang="en-US"/>
        </a:p>
      </dgm:t>
    </dgm:pt>
    <dgm:pt modelId="{BE75EA29-6C8F-4866-B995-BBC0CD14DBB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Note: If you own your own business - separate business taxes may apply. Review IRS regulations.</a:t>
          </a:r>
          <a:endParaRPr lang="en-US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8F9F14C-EF2A-4DD2-8ACD-7EAF3F95B069}" type="parTrans" cxnId="{5A660282-65C2-44FB-AB55-B563E0C7E99A}">
      <dgm:prSet/>
      <dgm:spPr/>
    </dgm:pt>
    <dgm:pt modelId="{909C100D-D144-42A5-9F46-84D354E86341}" type="sibTrans" cxnId="{5A660282-65C2-44FB-AB55-B563E0C7E99A}">
      <dgm:prSet/>
      <dgm:spPr/>
    </dgm:pt>
    <dgm:pt modelId="{C78EC3BC-12E7-4411-AC42-399284F99852}" type="pres">
      <dgm:prSet presAssocID="{43FC930F-F25A-4FC5-A88E-D7F6D95DFE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D2924-517D-4689-8A8F-3AB533C3C6AC}" type="pres">
      <dgm:prSet presAssocID="{8B51BC26-E4AF-4847-A18E-D871D324CE3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C648F8-4874-4694-AC76-D28FF2BA02ED}" type="pres">
      <dgm:prSet presAssocID="{078D6CC8-5BAF-432E-8727-17FB37A6E952}" presName="spacer" presStyleCnt="0"/>
      <dgm:spPr/>
    </dgm:pt>
    <dgm:pt modelId="{3E825285-2DB0-477F-BAB1-3A1244C87779}" type="pres">
      <dgm:prSet presAssocID="{2A305954-5B74-4B48-B0A2-8BAF123405D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3AEE4-7DAA-435D-9AFA-6C02480A2198}" type="pres">
      <dgm:prSet presAssocID="{FA6D6162-EFCB-450E-889C-E31C105EF3A3}" presName="spacer" presStyleCnt="0"/>
      <dgm:spPr/>
    </dgm:pt>
    <dgm:pt modelId="{A63D5F0F-C97A-4E8E-901A-8390FF3465C6}" type="pres">
      <dgm:prSet presAssocID="{657065EB-889D-4423-B653-23F61B1192C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E06CB-110C-4257-861B-5EA5BD4450B8}" type="pres">
      <dgm:prSet presAssocID="{45037BAC-7140-4F29-BD50-113B6D0BEBE2}" presName="spacer" presStyleCnt="0"/>
      <dgm:spPr/>
    </dgm:pt>
    <dgm:pt modelId="{E7016A9C-F847-44CB-B281-47977EE1F2F2}" type="pres">
      <dgm:prSet presAssocID="{BE75EA29-6C8F-4866-B995-BBC0CD14DBB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F8E614-1EB9-4AA1-8BA0-B367D0BDECB3}" srcId="{43FC930F-F25A-4FC5-A88E-D7F6D95DFED3}" destId="{657065EB-889D-4423-B653-23F61B1192C6}" srcOrd="2" destOrd="0" parTransId="{FA5E1770-E4F7-413B-9C1C-7DAC866A05A4}" sibTransId="{45037BAC-7140-4F29-BD50-113B6D0BEBE2}"/>
    <dgm:cxn modelId="{5A660282-65C2-44FB-AB55-B563E0C7E99A}" srcId="{43FC930F-F25A-4FC5-A88E-D7F6D95DFED3}" destId="{BE75EA29-6C8F-4866-B995-BBC0CD14DBBD}" srcOrd="3" destOrd="0" parTransId="{18F9F14C-EF2A-4DD2-8ACD-7EAF3F95B069}" sibTransId="{909C100D-D144-42A5-9F46-84D354E86341}"/>
    <dgm:cxn modelId="{74794223-7241-4532-9B17-395509BF2392}" srcId="{43FC930F-F25A-4FC5-A88E-D7F6D95DFED3}" destId="{2A305954-5B74-4B48-B0A2-8BAF123405D4}" srcOrd="1" destOrd="0" parTransId="{A028BE64-AE7C-4C28-87E6-D68ABE90BBB9}" sibTransId="{FA6D6162-EFCB-450E-889C-E31C105EF3A3}"/>
    <dgm:cxn modelId="{2137D8BA-6870-410B-9752-86C3C34C6393}" srcId="{43FC930F-F25A-4FC5-A88E-D7F6D95DFED3}" destId="{8B51BC26-E4AF-4847-A18E-D871D324CE32}" srcOrd="0" destOrd="0" parTransId="{0E8BB956-F9A7-4ECC-B9CE-F66FA9FE0E40}" sibTransId="{078D6CC8-5BAF-432E-8727-17FB37A6E952}"/>
    <dgm:cxn modelId="{D3C37451-FBF0-42FE-816C-39B7FEF9410E}" type="presOf" srcId="{8B51BC26-E4AF-4847-A18E-D871D324CE32}" destId="{F6FD2924-517D-4689-8A8F-3AB533C3C6AC}" srcOrd="0" destOrd="0" presId="urn:microsoft.com/office/officeart/2005/8/layout/vList2"/>
    <dgm:cxn modelId="{04C3A3DF-1FCD-4AE3-9AFD-20CD890815B1}" type="presOf" srcId="{BE75EA29-6C8F-4866-B995-BBC0CD14DBBD}" destId="{E7016A9C-F847-44CB-B281-47977EE1F2F2}" srcOrd="0" destOrd="0" presId="urn:microsoft.com/office/officeart/2005/8/layout/vList2"/>
    <dgm:cxn modelId="{55886286-59D1-4FA6-BF1F-F3A343EE5CCF}" type="presOf" srcId="{2A305954-5B74-4B48-B0A2-8BAF123405D4}" destId="{3E825285-2DB0-477F-BAB1-3A1244C87779}" srcOrd="0" destOrd="0" presId="urn:microsoft.com/office/officeart/2005/8/layout/vList2"/>
    <dgm:cxn modelId="{CDE529CB-673C-4DC4-9925-4EE33E673BCD}" type="presOf" srcId="{43FC930F-F25A-4FC5-A88E-D7F6D95DFED3}" destId="{C78EC3BC-12E7-4411-AC42-399284F99852}" srcOrd="0" destOrd="0" presId="urn:microsoft.com/office/officeart/2005/8/layout/vList2"/>
    <dgm:cxn modelId="{0D273E75-56C8-42CA-8B9F-4C1E5E58D155}" type="presOf" srcId="{657065EB-889D-4423-B653-23F61B1192C6}" destId="{A63D5F0F-C97A-4E8E-901A-8390FF3465C6}" srcOrd="0" destOrd="0" presId="urn:microsoft.com/office/officeart/2005/8/layout/vList2"/>
    <dgm:cxn modelId="{685890CA-9C0C-4BA5-80B5-73161E03E271}" type="presParOf" srcId="{C78EC3BC-12E7-4411-AC42-399284F99852}" destId="{F6FD2924-517D-4689-8A8F-3AB533C3C6AC}" srcOrd="0" destOrd="0" presId="urn:microsoft.com/office/officeart/2005/8/layout/vList2"/>
    <dgm:cxn modelId="{5C039E12-01D3-4675-858C-0E7B8B6F3A31}" type="presParOf" srcId="{C78EC3BC-12E7-4411-AC42-399284F99852}" destId="{EFC648F8-4874-4694-AC76-D28FF2BA02ED}" srcOrd="1" destOrd="0" presId="urn:microsoft.com/office/officeart/2005/8/layout/vList2"/>
    <dgm:cxn modelId="{350D9ADF-0DAB-489B-866E-EE15BF9C0415}" type="presParOf" srcId="{C78EC3BC-12E7-4411-AC42-399284F99852}" destId="{3E825285-2DB0-477F-BAB1-3A1244C87779}" srcOrd="2" destOrd="0" presId="urn:microsoft.com/office/officeart/2005/8/layout/vList2"/>
    <dgm:cxn modelId="{3A789DDF-8563-42AC-9135-9E16360A9892}" type="presParOf" srcId="{C78EC3BC-12E7-4411-AC42-399284F99852}" destId="{1583AEE4-7DAA-435D-9AFA-6C02480A2198}" srcOrd="3" destOrd="0" presId="urn:microsoft.com/office/officeart/2005/8/layout/vList2"/>
    <dgm:cxn modelId="{CD52B26A-6CCA-416D-9D6D-514066436215}" type="presParOf" srcId="{C78EC3BC-12E7-4411-AC42-399284F99852}" destId="{A63D5F0F-C97A-4E8E-901A-8390FF3465C6}" srcOrd="4" destOrd="0" presId="urn:microsoft.com/office/officeart/2005/8/layout/vList2"/>
    <dgm:cxn modelId="{5AC609D1-A924-4077-99F2-D8FE90D200CB}" type="presParOf" srcId="{C78EC3BC-12E7-4411-AC42-399284F99852}" destId="{BA7E06CB-110C-4257-861B-5EA5BD4450B8}" srcOrd="5" destOrd="0" presId="urn:microsoft.com/office/officeart/2005/8/layout/vList2"/>
    <dgm:cxn modelId="{5E525220-D092-4123-A524-3847266B25D8}" type="presParOf" srcId="{C78EC3BC-12E7-4411-AC42-399284F99852}" destId="{E7016A9C-F847-44CB-B281-47977EE1F2F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17B5BE-12B3-4263-8804-4E05741FFD1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E22588-BE34-49DF-8194-7DBCFE54F801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3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Income</a:t>
          </a:r>
          <a:endParaRPr lang="en-US" sz="3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3CF61DD-164F-403E-8A7B-D6387D99937A}" type="parTrans" cxnId="{2A9A3122-4A90-4435-81DD-3B2405AF9779}">
      <dgm:prSet/>
      <dgm:spPr/>
      <dgm:t>
        <a:bodyPr/>
        <a:lstStyle/>
        <a:p>
          <a:endParaRPr lang="en-US"/>
        </a:p>
      </dgm:t>
    </dgm:pt>
    <dgm:pt modelId="{6A4BE006-487D-47C7-A28D-7119D432C33A}" type="sibTrans" cxnId="{2A9A3122-4A90-4435-81DD-3B2405AF9779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3B2110D8-8BEE-4C2A-AA75-9AAE4F993CCF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Salary</a:t>
          </a:r>
        </a:p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Wages</a:t>
          </a:r>
        </a:p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Compensation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3481689-0D99-468A-B3AD-620154E18ABB}" type="parTrans" cxnId="{84602C69-38CC-4B69-8CD0-5687CD78A586}">
      <dgm:prSet/>
      <dgm:spPr/>
      <dgm:t>
        <a:bodyPr/>
        <a:lstStyle/>
        <a:p>
          <a:endParaRPr lang="en-US"/>
        </a:p>
      </dgm:t>
    </dgm:pt>
    <dgm:pt modelId="{2BA539EE-9CA6-4C7F-8FA4-DB5CAD83A96F}" type="sibTrans" cxnId="{84602C69-38CC-4B69-8CD0-5687CD78A586}">
      <dgm:prSet/>
      <dgm:spPr/>
      <dgm:t>
        <a:bodyPr/>
        <a:lstStyle/>
        <a:p>
          <a:endParaRPr lang="en-US"/>
        </a:p>
      </dgm:t>
    </dgm:pt>
    <dgm:pt modelId="{6AC59A5A-1193-42B9-B623-D8C04C936820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3200" b="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Taxes  Paid</a:t>
          </a:r>
          <a:endParaRPr lang="en-US" sz="3200" b="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D1ED2C2-4FFD-4612-B7A8-94744579D61B}" type="parTrans" cxnId="{6757CA9B-D191-42F3-A581-F5B1B7986D91}">
      <dgm:prSet/>
      <dgm:spPr/>
      <dgm:t>
        <a:bodyPr/>
        <a:lstStyle/>
        <a:p>
          <a:endParaRPr lang="en-US"/>
        </a:p>
      </dgm:t>
    </dgm:pt>
    <dgm:pt modelId="{EFB1F6BF-C2D3-4170-9646-F95FD7B40EDA}" type="sibTrans" cxnId="{6757CA9B-D191-42F3-A581-F5B1B7986D91}">
      <dgm:prSet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en-US" dirty="0"/>
        </a:p>
      </dgm:t>
    </dgm:pt>
    <dgm:pt modelId="{3E1DF3F5-2F75-4F88-9569-D290A40516B5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Withheld from payments (W4)</a:t>
          </a:r>
        </a:p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OR</a:t>
          </a:r>
        </a:p>
      </dgm:t>
    </dgm:pt>
    <dgm:pt modelId="{521BD736-993F-4414-A209-87AB4707AD99}" type="parTrans" cxnId="{E495CF05-62A9-40A8-A949-F9DA47036E00}">
      <dgm:prSet/>
      <dgm:spPr/>
      <dgm:t>
        <a:bodyPr/>
        <a:lstStyle/>
        <a:p>
          <a:endParaRPr lang="en-US"/>
        </a:p>
      </dgm:t>
    </dgm:pt>
    <dgm:pt modelId="{B947B8C9-0843-4B48-838D-D0638E370C49}" type="sibTrans" cxnId="{E495CF05-62A9-40A8-A949-F9DA47036E00}">
      <dgm:prSet/>
      <dgm:spPr/>
      <dgm:t>
        <a:bodyPr/>
        <a:lstStyle/>
        <a:p>
          <a:endParaRPr lang="en-US"/>
        </a:p>
      </dgm:t>
    </dgm:pt>
    <dgm:pt modelId="{0BB4F5F4-36F2-4C1F-85FF-8B30469639D6}">
      <dgm:prSet phldrT="[Text]" custT="1"/>
      <dgm:spPr>
        <a:solidFill>
          <a:schemeClr val="bg1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3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Tax Return</a:t>
          </a:r>
          <a:endParaRPr lang="en-US" sz="3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30929B8-CA06-4AD8-9AFB-082F9B3A9DFA}" type="parTrans" cxnId="{A86957A3-F78B-46A6-8592-73DA20C3EAC3}">
      <dgm:prSet/>
      <dgm:spPr/>
      <dgm:t>
        <a:bodyPr/>
        <a:lstStyle/>
        <a:p>
          <a:endParaRPr lang="en-US"/>
        </a:p>
      </dgm:t>
    </dgm:pt>
    <dgm:pt modelId="{51A6A259-AAA6-476B-9C18-826E635D0E44}" type="sibTrans" cxnId="{A86957A3-F78B-46A6-8592-73DA20C3EAC3}">
      <dgm:prSet/>
      <dgm:spPr/>
      <dgm:t>
        <a:bodyPr/>
        <a:lstStyle/>
        <a:p>
          <a:endParaRPr lang="en-US"/>
        </a:p>
      </dgm:t>
    </dgm:pt>
    <dgm:pt modelId="{6908D90B-6345-460E-BC09-FBCC2DFBEE2A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7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File a year-end tax return to reconcile the total income earned and the estimated taxes already paid.</a:t>
          </a:r>
          <a:endParaRPr lang="en-US" sz="17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FF4E14D-FC65-465D-8654-B796A7CEF43E}" type="parTrans" cxnId="{6FFB1CA7-4BAF-4391-957C-0F782148F644}">
      <dgm:prSet/>
      <dgm:spPr/>
      <dgm:t>
        <a:bodyPr/>
        <a:lstStyle/>
        <a:p>
          <a:endParaRPr lang="en-US"/>
        </a:p>
      </dgm:t>
    </dgm:pt>
    <dgm:pt modelId="{27E04041-CB7B-47A2-867B-8C59049E144F}" type="sibTrans" cxnId="{6FFB1CA7-4BAF-4391-957C-0F782148F644}">
      <dgm:prSet/>
      <dgm:spPr/>
      <dgm:t>
        <a:bodyPr/>
        <a:lstStyle/>
        <a:p>
          <a:endParaRPr lang="en-US"/>
        </a:p>
      </dgm:t>
    </dgm:pt>
    <dgm:pt modelId="{C32E2446-DC91-481D-875C-CC5E182C652F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Independent Contractor Payments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AABDCAD-EF97-4D61-81CC-E8F3521FCC97}" type="parTrans" cxnId="{294CCE54-57AB-4F0B-8888-B6C2E1262A50}">
      <dgm:prSet/>
      <dgm:spPr/>
      <dgm:t>
        <a:bodyPr/>
        <a:lstStyle/>
        <a:p>
          <a:endParaRPr lang="en-US"/>
        </a:p>
      </dgm:t>
    </dgm:pt>
    <dgm:pt modelId="{97AC61F2-7D5E-4DCE-9FDE-002A3570E8DB}" type="sibTrans" cxnId="{294CCE54-57AB-4F0B-8888-B6C2E1262A50}">
      <dgm:prSet/>
      <dgm:spPr/>
      <dgm:t>
        <a:bodyPr/>
        <a:lstStyle/>
        <a:p>
          <a:endParaRPr lang="en-US"/>
        </a:p>
      </dgm:t>
    </dgm:pt>
    <dgm:pt modelId="{7AD9020F-554E-48A1-AD36-3CB521B5DD10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68F1EC35-0887-43DC-88D2-F42A12407FB9}" type="parTrans" cxnId="{311DB737-C11F-4513-9B31-696EE39D9F1D}">
      <dgm:prSet/>
      <dgm:spPr/>
      <dgm:t>
        <a:bodyPr/>
        <a:lstStyle/>
        <a:p>
          <a:endParaRPr lang="en-US"/>
        </a:p>
      </dgm:t>
    </dgm:pt>
    <dgm:pt modelId="{53976D1B-4C2B-4040-B7D3-CE2EAFF89EC1}" type="sibTrans" cxnId="{311DB737-C11F-4513-9B31-696EE39D9F1D}">
      <dgm:prSet/>
      <dgm:spPr/>
      <dgm:t>
        <a:bodyPr/>
        <a:lstStyle/>
        <a:p>
          <a:endParaRPr lang="en-US"/>
        </a:p>
      </dgm:t>
    </dgm:pt>
    <dgm:pt modelId="{2891F56A-62CB-479D-987E-C05A725DA06F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Make estimated tax payments (1040-ES)</a:t>
          </a:r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1B16EBE-6900-45C5-BC1A-85BA613905E0}" type="parTrans" cxnId="{9424387C-83C5-43D6-848C-385B04467DB9}">
      <dgm:prSet/>
      <dgm:spPr/>
      <dgm:t>
        <a:bodyPr/>
        <a:lstStyle/>
        <a:p>
          <a:endParaRPr lang="en-US"/>
        </a:p>
      </dgm:t>
    </dgm:pt>
    <dgm:pt modelId="{E92F8E54-23D6-449E-A63B-31C108B66097}" type="sibTrans" cxnId="{9424387C-83C5-43D6-848C-385B04467DB9}">
      <dgm:prSet/>
      <dgm:spPr/>
      <dgm:t>
        <a:bodyPr/>
        <a:lstStyle/>
        <a:p>
          <a:endParaRPr lang="en-US"/>
        </a:p>
      </dgm:t>
    </dgm:pt>
    <dgm:pt modelId="{87BF48EA-3B2D-4218-80C0-B8B8D91937BA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F769ADA-6BA2-43BC-9372-A9EF908DD196}" type="parTrans" cxnId="{C263E236-2330-4FB9-BD86-B0EF1CFC99A2}">
      <dgm:prSet/>
      <dgm:spPr/>
      <dgm:t>
        <a:bodyPr/>
        <a:lstStyle/>
        <a:p>
          <a:endParaRPr lang="en-US"/>
        </a:p>
      </dgm:t>
    </dgm:pt>
    <dgm:pt modelId="{67FF004E-AAD7-48E5-9396-6E9B29AB6A8E}" type="sibTrans" cxnId="{C263E236-2330-4FB9-BD86-B0EF1CFC99A2}">
      <dgm:prSet/>
      <dgm:spPr/>
      <dgm:t>
        <a:bodyPr/>
        <a:lstStyle/>
        <a:p>
          <a:endParaRPr lang="en-US"/>
        </a:p>
      </dgm:t>
    </dgm:pt>
    <dgm:pt modelId="{40A7EA3B-C552-4BFE-B151-91B59875E95A}" type="pres">
      <dgm:prSet presAssocID="{3617B5BE-12B3-4263-8804-4E05741FFD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06020A-B72B-4875-9583-DD9F8C2674EB}" type="pres">
      <dgm:prSet presAssocID="{3617B5BE-12B3-4263-8804-4E05741FFD1B}" presName="tSp" presStyleCnt="0"/>
      <dgm:spPr/>
    </dgm:pt>
    <dgm:pt modelId="{2CF2BC29-4B5A-4461-9150-5A1865F88E21}" type="pres">
      <dgm:prSet presAssocID="{3617B5BE-12B3-4263-8804-4E05741FFD1B}" presName="bSp" presStyleCnt="0"/>
      <dgm:spPr/>
    </dgm:pt>
    <dgm:pt modelId="{2C0E9FC6-D7EC-4755-9B44-869D965D471F}" type="pres">
      <dgm:prSet presAssocID="{3617B5BE-12B3-4263-8804-4E05741FFD1B}" presName="process" presStyleCnt="0"/>
      <dgm:spPr/>
    </dgm:pt>
    <dgm:pt modelId="{04E34FA7-34A9-43B5-A3AE-DBECFDBE249F}" type="pres">
      <dgm:prSet presAssocID="{3EE22588-BE34-49DF-8194-7DBCFE54F801}" presName="composite1" presStyleCnt="0"/>
      <dgm:spPr/>
    </dgm:pt>
    <dgm:pt modelId="{65C3B286-EAD3-461B-8254-83738A6B1DF6}" type="pres">
      <dgm:prSet presAssocID="{3EE22588-BE34-49DF-8194-7DBCFE54F801}" presName="dummyNode1" presStyleLbl="node1" presStyleIdx="0" presStyleCnt="3"/>
      <dgm:spPr/>
    </dgm:pt>
    <dgm:pt modelId="{13F42659-E6D1-417E-BC8B-BA435D91A3CF}" type="pres">
      <dgm:prSet presAssocID="{3EE22588-BE34-49DF-8194-7DBCFE54F801}" presName="childNode1" presStyleLbl="bgAcc1" presStyleIdx="0" presStyleCnt="3" custScaleY="165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8711C-F3D6-449C-85E1-647973750EC0}" type="pres">
      <dgm:prSet presAssocID="{3EE22588-BE34-49DF-8194-7DBCFE54F80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2D34D-0AA2-4D8C-8A72-57DB0DE2D205}" type="pres">
      <dgm:prSet presAssocID="{3EE22588-BE34-49DF-8194-7DBCFE54F80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DC62C-2519-4C59-A91F-FBBF31C60B8A}" type="pres">
      <dgm:prSet presAssocID="{3EE22588-BE34-49DF-8194-7DBCFE54F801}" presName="connSite1" presStyleCnt="0"/>
      <dgm:spPr/>
    </dgm:pt>
    <dgm:pt modelId="{9FE16C26-0C78-48F7-9E41-B164026627EF}" type="pres">
      <dgm:prSet presAssocID="{6A4BE006-487D-47C7-A28D-7119D432C33A}" presName="Name9" presStyleLbl="sibTrans2D1" presStyleIdx="0" presStyleCnt="2" custAng="21328187" custLinFactNeighborX="1929" custLinFactNeighborY="9334"/>
      <dgm:spPr/>
      <dgm:t>
        <a:bodyPr/>
        <a:lstStyle/>
        <a:p>
          <a:endParaRPr lang="en-US"/>
        </a:p>
      </dgm:t>
    </dgm:pt>
    <dgm:pt modelId="{2506E063-CA45-4243-8D7B-71714C6C44E7}" type="pres">
      <dgm:prSet presAssocID="{6AC59A5A-1193-42B9-B623-D8C04C936820}" presName="composite2" presStyleCnt="0"/>
      <dgm:spPr/>
    </dgm:pt>
    <dgm:pt modelId="{346C0002-EAC3-4F58-A1CB-5E267FBFA730}" type="pres">
      <dgm:prSet presAssocID="{6AC59A5A-1193-42B9-B623-D8C04C936820}" presName="dummyNode2" presStyleLbl="node1" presStyleIdx="0" presStyleCnt="3"/>
      <dgm:spPr/>
    </dgm:pt>
    <dgm:pt modelId="{4143A738-221D-4286-9B29-5D668C06FC2F}" type="pres">
      <dgm:prSet presAssocID="{6AC59A5A-1193-42B9-B623-D8C04C936820}" presName="childNode2" presStyleLbl="bgAcc1" presStyleIdx="1" presStyleCnt="3" custScaleY="157171" custLinFactNeighborX="-38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23BEA-E773-4BB4-B652-DE2769EBBD47}" type="pres">
      <dgm:prSet presAssocID="{6AC59A5A-1193-42B9-B623-D8C04C93682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89ACA-8F3F-42D0-B6FE-C639707D198C}" type="pres">
      <dgm:prSet presAssocID="{6AC59A5A-1193-42B9-B623-D8C04C936820}" presName="parentNode2" presStyleLbl="node1" presStyleIdx="1" presStyleCnt="3" custScaleX="111970" custLinFactNeighborX="11115" custLinFactNeighborY="-358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F4618-1E5E-4843-A281-B9DB1E986BB0}" type="pres">
      <dgm:prSet presAssocID="{6AC59A5A-1193-42B9-B623-D8C04C936820}" presName="connSite2" presStyleCnt="0"/>
      <dgm:spPr/>
    </dgm:pt>
    <dgm:pt modelId="{7422A6CD-9B7A-4A4E-8FF2-9B10DA5C7C2D}" type="pres">
      <dgm:prSet presAssocID="{EFB1F6BF-C2D3-4170-9646-F95FD7B40EDA}" presName="Name18" presStyleLbl="sibTrans2D1" presStyleIdx="1" presStyleCnt="2" custAng="21311410" custScaleX="129093" custLinFactNeighborX="10" custLinFactNeighborY="290"/>
      <dgm:spPr/>
      <dgm:t>
        <a:bodyPr/>
        <a:lstStyle/>
        <a:p>
          <a:endParaRPr lang="en-US"/>
        </a:p>
      </dgm:t>
    </dgm:pt>
    <dgm:pt modelId="{0FE27B7E-8E7A-4B35-AA41-0A74A42ED81D}" type="pres">
      <dgm:prSet presAssocID="{0BB4F5F4-36F2-4C1F-85FF-8B30469639D6}" presName="composite1" presStyleCnt="0"/>
      <dgm:spPr/>
    </dgm:pt>
    <dgm:pt modelId="{B908397C-625C-4637-9AD3-297079878978}" type="pres">
      <dgm:prSet presAssocID="{0BB4F5F4-36F2-4C1F-85FF-8B30469639D6}" presName="dummyNode1" presStyleLbl="node1" presStyleIdx="1" presStyleCnt="3"/>
      <dgm:spPr/>
    </dgm:pt>
    <dgm:pt modelId="{4A317401-E5B5-4883-9F4B-162C2EEC4613}" type="pres">
      <dgm:prSet presAssocID="{0BB4F5F4-36F2-4C1F-85FF-8B30469639D6}" presName="childNode1" presStyleLbl="bgAcc1" presStyleIdx="2" presStyleCnt="3" custScaleY="165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4AE32-B13E-493B-9090-3E5C219F2F2A}" type="pres">
      <dgm:prSet presAssocID="{0BB4F5F4-36F2-4C1F-85FF-8B30469639D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FEB86-A00A-4C8B-8365-457468079066}" type="pres">
      <dgm:prSet presAssocID="{0BB4F5F4-36F2-4C1F-85FF-8B30469639D6}" presName="parentNode1" presStyleLbl="node1" presStyleIdx="2" presStyleCnt="3" custScaleX="129767" custScaleY="76136" custLinFactNeighborX="-14050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1F5B4-9DE5-4666-A4AC-79D8F5EBE227}" type="pres">
      <dgm:prSet presAssocID="{0BB4F5F4-36F2-4C1F-85FF-8B30469639D6}" presName="connSite1" presStyleCnt="0"/>
      <dgm:spPr/>
    </dgm:pt>
  </dgm:ptLst>
  <dgm:cxnLst>
    <dgm:cxn modelId="{84602C69-38CC-4B69-8CD0-5687CD78A586}" srcId="{3EE22588-BE34-49DF-8194-7DBCFE54F801}" destId="{3B2110D8-8BEE-4C2A-AA75-9AAE4F993CCF}" srcOrd="0" destOrd="0" parTransId="{B3481689-0D99-468A-B3AD-620154E18ABB}" sibTransId="{2BA539EE-9CA6-4C7F-8FA4-DB5CAD83A96F}"/>
    <dgm:cxn modelId="{9424387C-83C5-43D6-848C-385B04467DB9}" srcId="{6AC59A5A-1193-42B9-B623-D8C04C936820}" destId="{2891F56A-62CB-479D-987E-C05A725DA06F}" srcOrd="1" destOrd="0" parTransId="{71B16EBE-6900-45C5-BC1A-85BA613905E0}" sibTransId="{E92F8E54-23D6-449E-A63B-31C108B66097}"/>
    <dgm:cxn modelId="{90A08DA3-1A61-4513-B0B1-99F74C19D8D0}" type="presOf" srcId="{87BF48EA-3B2D-4218-80C0-B8B8D91937BA}" destId="{13F42659-E6D1-417E-BC8B-BA435D91A3CF}" srcOrd="0" destOrd="1" presId="urn:microsoft.com/office/officeart/2005/8/layout/hProcess4"/>
    <dgm:cxn modelId="{4B892076-BE35-4564-AD31-A730ACA002F3}" type="presOf" srcId="{7AD9020F-554E-48A1-AD36-3CB521B5DD10}" destId="{72F8711C-F3D6-449C-85E1-647973750EC0}" srcOrd="1" destOrd="3" presId="urn:microsoft.com/office/officeart/2005/8/layout/hProcess4"/>
    <dgm:cxn modelId="{13754C30-480D-4F62-ABB4-A546754F0E86}" type="presOf" srcId="{2891F56A-62CB-479D-987E-C05A725DA06F}" destId="{96E23BEA-E773-4BB4-B652-DE2769EBBD47}" srcOrd="1" destOrd="1" presId="urn:microsoft.com/office/officeart/2005/8/layout/hProcess4"/>
    <dgm:cxn modelId="{FBA3362C-762F-4BC7-BA6E-C6F52A0F9331}" type="presOf" srcId="{2891F56A-62CB-479D-987E-C05A725DA06F}" destId="{4143A738-221D-4286-9B29-5D668C06FC2F}" srcOrd="0" destOrd="1" presId="urn:microsoft.com/office/officeart/2005/8/layout/hProcess4"/>
    <dgm:cxn modelId="{E12CE5D0-54FF-45E0-BA50-0EE35B8132AD}" type="presOf" srcId="{6A4BE006-487D-47C7-A28D-7119D432C33A}" destId="{9FE16C26-0C78-48F7-9E41-B164026627EF}" srcOrd="0" destOrd="0" presId="urn:microsoft.com/office/officeart/2005/8/layout/hProcess4"/>
    <dgm:cxn modelId="{0E9EB0B8-22EB-4F5E-96E1-DC71B2B76A9D}" type="presOf" srcId="{3EE22588-BE34-49DF-8194-7DBCFE54F801}" destId="{34D2D34D-0AA2-4D8C-8A72-57DB0DE2D205}" srcOrd="0" destOrd="0" presId="urn:microsoft.com/office/officeart/2005/8/layout/hProcess4"/>
    <dgm:cxn modelId="{C263E236-2330-4FB9-BD86-B0EF1CFC99A2}" srcId="{3EE22588-BE34-49DF-8194-7DBCFE54F801}" destId="{87BF48EA-3B2D-4218-80C0-B8B8D91937BA}" srcOrd="1" destOrd="0" parTransId="{2F769ADA-6BA2-43BC-9372-A9EF908DD196}" sibTransId="{67FF004E-AAD7-48E5-9396-6E9B29AB6A8E}"/>
    <dgm:cxn modelId="{6757CA9B-D191-42F3-A581-F5B1B7986D91}" srcId="{3617B5BE-12B3-4263-8804-4E05741FFD1B}" destId="{6AC59A5A-1193-42B9-B623-D8C04C936820}" srcOrd="1" destOrd="0" parTransId="{4D1ED2C2-4FFD-4612-B7A8-94744579D61B}" sibTransId="{EFB1F6BF-C2D3-4170-9646-F95FD7B40EDA}"/>
    <dgm:cxn modelId="{F76EAFD1-FAF1-4DDD-A170-AE07BB8EF9B5}" type="presOf" srcId="{3B2110D8-8BEE-4C2A-AA75-9AAE4F993CCF}" destId="{13F42659-E6D1-417E-BC8B-BA435D91A3CF}" srcOrd="0" destOrd="0" presId="urn:microsoft.com/office/officeart/2005/8/layout/hProcess4"/>
    <dgm:cxn modelId="{09B0E4B0-AA2F-479D-BD19-6F41A22CEEEF}" type="presOf" srcId="{87BF48EA-3B2D-4218-80C0-B8B8D91937BA}" destId="{72F8711C-F3D6-449C-85E1-647973750EC0}" srcOrd="1" destOrd="1" presId="urn:microsoft.com/office/officeart/2005/8/layout/hProcess4"/>
    <dgm:cxn modelId="{1A4AF576-3636-47E0-8D85-9C6E4DD20D8A}" type="presOf" srcId="{6908D90B-6345-460E-BC09-FBCC2DFBEE2A}" destId="{7C94AE32-B13E-493B-9090-3E5C219F2F2A}" srcOrd="1" destOrd="0" presId="urn:microsoft.com/office/officeart/2005/8/layout/hProcess4"/>
    <dgm:cxn modelId="{97D37985-4812-441D-9C95-52D74695C24D}" type="presOf" srcId="{3B2110D8-8BEE-4C2A-AA75-9AAE4F993CCF}" destId="{72F8711C-F3D6-449C-85E1-647973750EC0}" srcOrd="1" destOrd="0" presId="urn:microsoft.com/office/officeart/2005/8/layout/hProcess4"/>
    <dgm:cxn modelId="{F793FBF5-5DE5-4DB0-93CB-25430F0E4AA6}" type="presOf" srcId="{6908D90B-6345-460E-BC09-FBCC2DFBEE2A}" destId="{4A317401-E5B5-4883-9F4B-162C2EEC4613}" srcOrd="0" destOrd="0" presId="urn:microsoft.com/office/officeart/2005/8/layout/hProcess4"/>
    <dgm:cxn modelId="{DBDDEAFB-59B4-4FA8-9370-F140C65EBC0E}" type="presOf" srcId="{0BB4F5F4-36F2-4C1F-85FF-8B30469639D6}" destId="{3FDFEB86-A00A-4C8B-8365-457468079066}" srcOrd="0" destOrd="0" presId="urn:microsoft.com/office/officeart/2005/8/layout/hProcess4"/>
    <dgm:cxn modelId="{FEDAA84A-52BD-4C2F-A384-7BC33CA44B42}" type="presOf" srcId="{6AC59A5A-1193-42B9-B623-D8C04C936820}" destId="{57A89ACA-8F3F-42D0-B6FE-C639707D198C}" srcOrd="0" destOrd="0" presId="urn:microsoft.com/office/officeart/2005/8/layout/hProcess4"/>
    <dgm:cxn modelId="{7664E557-C565-4140-B059-D66B67CC0A44}" type="presOf" srcId="{EFB1F6BF-C2D3-4170-9646-F95FD7B40EDA}" destId="{7422A6CD-9B7A-4A4E-8FF2-9B10DA5C7C2D}" srcOrd="0" destOrd="0" presId="urn:microsoft.com/office/officeart/2005/8/layout/hProcess4"/>
    <dgm:cxn modelId="{6FFB1CA7-4BAF-4391-957C-0F782148F644}" srcId="{0BB4F5F4-36F2-4C1F-85FF-8B30469639D6}" destId="{6908D90B-6345-460E-BC09-FBCC2DFBEE2A}" srcOrd="0" destOrd="0" parTransId="{5FF4E14D-FC65-465D-8654-B796A7CEF43E}" sibTransId="{27E04041-CB7B-47A2-867B-8C59049E144F}"/>
    <dgm:cxn modelId="{294CCE54-57AB-4F0B-8888-B6C2E1262A50}" srcId="{3EE22588-BE34-49DF-8194-7DBCFE54F801}" destId="{C32E2446-DC91-481D-875C-CC5E182C652F}" srcOrd="2" destOrd="0" parTransId="{2AABDCAD-EF97-4D61-81CC-E8F3521FCC97}" sibTransId="{97AC61F2-7D5E-4DCE-9FDE-002A3570E8DB}"/>
    <dgm:cxn modelId="{A86957A3-F78B-46A6-8592-73DA20C3EAC3}" srcId="{3617B5BE-12B3-4263-8804-4E05741FFD1B}" destId="{0BB4F5F4-36F2-4C1F-85FF-8B30469639D6}" srcOrd="2" destOrd="0" parTransId="{230929B8-CA06-4AD8-9AFB-082F9B3A9DFA}" sibTransId="{51A6A259-AAA6-476B-9C18-826E635D0E44}"/>
    <dgm:cxn modelId="{B82094A9-1160-4883-8236-9BA40D0E9F29}" type="presOf" srcId="{7AD9020F-554E-48A1-AD36-3CB521B5DD10}" destId="{13F42659-E6D1-417E-BC8B-BA435D91A3CF}" srcOrd="0" destOrd="3" presId="urn:microsoft.com/office/officeart/2005/8/layout/hProcess4"/>
    <dgm:cxn modelId="{16EFF2D8-314E-4206-A668-1720CA3848E6}" type="presOf" srcId="{C32E2446-DC91-481D-875C-CC5E182C652F}" destId="{72F8711C-F3D6-449C-85E1-647973750EC0}" srcOrd="1" destOrd="2" presId="urn:microsoft.com/office/officeart/2005/8/layout/hProcess4"/>
    <dgm:cxn modelId="{41ACD8FA-6A01-44F8-A9E7-A9AC15828E0C}" type="presOf" srcId="{C32E2446-DC91-481D-875C-CC5E182C652F}" destId="{13F42659-E6D1-417E-BC8B-BA435D91A3CF}" srcOrd="0" destOrd="2" presId="urn:microsoft.com/office/officeart/2005/8/layout/hProcess4"/>
    <dgm:cxn modelId="{37C411EA-9279-486C-9FE4-6510153AADFC}" type="presOf" srcId="{3617B5BE-12B3-4263-8804-4E05741FFD1B}" destId="{40A7EA3B-C552-4BFE-B151-91B59875E95A}" srcOrd="0" destOrd="0" presId="urn:microsoft.com/office/officeart/2005/8/layout/hProcess4"/>
    <dgm:cxn modelId="{311DB737-C11F-4513-9B31-696EE39D9F1D}" srcId="{3EE22588-BE34-49DF-8194-7DBCFE54F801}" destId="{7AD9020F-554E-48A1-AD36-3CB521B5DD10}" srcOrd="3" destOrd="0" parTransId="{68F1EC35-0887-43DC-88D2-F42A12407FB9}" sibTransId="{53976D1B-4C2B-4040-B7D3-CE2EAFF89EC1}"/>
    <dgm:cxn modelId="{F3267616-63D9-417D-957C-F0EC76F2060F}" type="presOf" srcId="{3E1DF3F5-2F75-4F88-9569-D290A40516B5}" destId="{96E23BEA-E773-4BB4-B652-DE2769EBBD47}" srcOrd="1" destOrd="0" presId="urn:microsoft.com/office/officeart/2005/8/layout/hProcess4"/>
    <dgm:cxn modelId="{09A7DB3D-B81E-4B15-9311-E696BD6DBBFD}" type="presOf" srcId="{3E1DF3F5-2F75-4F88-9569-D290A40516B5}" destId="{4143A738-221D-4286-9B29-5D668C06FC2F}" srcOrd="0" destOrd="0" presId="urn:microsoft.com/office/officeart/2005/8/layout/hProcess4"/>
    <dgm:cxn modelId="{2A9A3122-4A90-4435-81DD-3B2405AF9779}" srcId="{3617B5BE-12B3-4263-8804-4E05741FFD1B}" destId="{3EE22588-BE34-49DF-8194-7DBCFE54F801}" srcOrd="0" destOrd="0" parTransId="{D3CF61DD-164F-403E-8A7B-D6387D99937A}" sibTransId="{6A4BE006-487D-47C7-A28D-7119D432C33A}"/>
    <dgm:cxn modelId="{E495CF05-62A9-40A8-A949-F9DA47036E00}" srcId="{6AC59A5A-1193-42B9-B623-D8C04C936820}" destId="{3E1DF3F5-2F75-4F88-9569-D290A40516B5}" srcOrd="0" destOrd="0" parTransId="{521BD736-993F-4414-A209-87AB4707AD99}" sibTransId="{B947B8C9-0843-4B48-838D-D0638E370C49}"/>
    <dgm:cxn modelId="{0F729462-A76E-473F-8A7A-D721C02C304E}" type="presParOf" srcId="{40A7EA3B-C552-4BFE-B151-91B59875E95A}" destId="{3706020A-B72B-4875-9583-DD9F8C2674EB}" srcOrd="0" destOrd="0" presId="urn:microsoft.com/office/officeart/2005/8/layout/hProcess4"/>
    <dgm:cxn modelId="{50CC8929-AD46-4889-8371-BC1B250D31F3}" type="presParOf" srcId="{40A7EA3B-C552-4BFE-B151-91B59875E95A}" destId="{2CF2BC29-4B5A-4461-9150-5A1865F88E21}" srcOrd="1" destOrd="0" presId="urn:microsoft.com/office/officeart/2005/8/layout/hProcess4"/>
    <dgm:cxn modelId="{0F62C258-B75E-4A34-9E9F-25461BE07EC3}" type="presParOf" srcId="{40A7EA3B-C552-4BFE-B151-91B59875E95A}" destId="{2C0E9FC6-D7EC-4755-9B44-869D965D471F}" srcOrd="2" destOrd="0" presId="urn:microsoft.com/office/officeart/2005/8/layout/hProcess4"/>
    <dgm:cxn modelId="{017D6146-1A4B-4DE8-B7B3-46F4D61BF85F}" type="presParOf" srcId="{2C0E9FC6-D7EC-4755-9B44-869D965D471F}" destId="{04E34FA7-34A9-43B5-A3AE-DBECFDBE249F}" srcOrd="0" destOrd="0" presId="urn:microsoft.com/office/officeart/2005/8/layout/hProcess4"/>
    <dgm:cxn modelId="{B1057148-464F-449F-AA76-D6D3B91DBF88}" type="presParOf" srcId="{04E34FA7-34A9-43B5-A3AE-DBECFDBE249F}" destId="{65C3B286-EAD3-461B-8254-83738A6B1DF6}" srcOrd="0" destOrd="0" presId="urn:microsoft.com/office/officeart/2005/8/layout/hProcess4"/>
    <dgm:cxn modelId="{0308417F-162A-4D31-8D57-97027B8FCB4E}" type="presParOf" srcId="{04E34FA7-34A9-43B5-A3AE-DBECFDBE249F}" destId="{13F42659-E6D1-417E-BC8B-BA435D91A3CF}" srcOrd="1" destOrd="0" presId="urn:microsoft.com/office/officeart/2005/8/layout/hProcess4"/>
    <dgm:cxn modelId="{1DF2E927-6520-4410-AA95-557F20EBF811}" type="presParOf" srcId="{04E34FA7-34A9-43B5-A3AE-DBECFDBE249F}" destId="{72F8711C-F3D6-449C-85E1-647973750EC0}" srcOrd="2" destOrd="0" presId="urn:microsoft.com/office/officeart/2005/8/layout/hProcess4"/>
    <dgm:cxn modelId="{B511182C-FD93-4354-9867-0A64374F1B80}" type="presParOf" srcId="{04E34FA7-34A9-43B5-A3AE-DBECFDBE249F}" destId="{34D2D34D-0AA2-4D8C-8A72-57DB0DE2D205}" srcOrd="3" destOrd="0" presId="urn:microsoft.com/office/officeart/2005/8/layout/hProcess4"/>
    <dgm:cxn modelId="{A46852FA-293A-4880-8746-8B4FD2A29F9F}" type="presParOf" srcId="{04E34FA7-34A9-43B5-A3AE-DBECFDBE249F}" destId="{629DC62C-2519-4C59-A91F-FBBF31C60B8A}" srcOrd="4" destOrd="0" presId="urn:microsoft.com/office/officeart/2005/8/layout/hProcess4"/>
    <dgm:cxn modelId="{165705D8-50E2-4428-93F2-C472CBF2ADE9}" type="presParOf" srcId="{2C0E9FC6-D7EC-4755-9B44-869D965D471F}" destId="{9FE16C26-0C78-48F7-9E41-B164026627EF}" srcOrd="1" destOrd="0" presId="urn:microsoft.com/office/officeart/2005/8/layout/hProcess4"/>
    <dgm:cxn modelId="{545F0251-4ACD-437E-93B2-94D14D96BA33}" type="presParOf" srcId="{2C0E9FC6-D7EC-4755-9B44-869D965D471F}" destId="{2506E063-CA45-4243-8D7B-71714C6C44E7}" srcOrd="2" destOrd="0" presId="urn:microsoft.com/office/officeart/2005/8/layout/hProcess4"/>
    <dgm:cxn modelId="{586C9616-272B-4172-8045-5D2B97752CCF}" type="presParOf" srcId="{2506E063-CA45-4243-8D7B-71714C6C44E7}" destId="{346C0002-EAC3-4F58-A1CB-5E267FBFA730}" srcOrd="0" destOrd="0" presId="urn:microsoft.com/office/officeart/2005/8/layout/hProcess4"/>
    <dgm:cxn modelId="{F597F439-8D33-4A24-8D10-6573121FE1E3}" type="presParOf" srcId="{2506E063-CA45-4243-8D7B-71714C6C44E7}" destId="{4143A738-221D-4286-9B29-5D668C06FC2F}" srcOrd="1" destOrd="0" presId="urn:microsoft.com/office/officeart/2005/8/layout/hProcess4"/>
    <dgm:cxn modelId="{A7615ABD-67C9-4FEC-B612-6BB8F2AA85AA}" type="presParOf" srcId="{2506E063-CA45-4243-8D7B-71714C6C44E7}" destId="{96E23BEA-E773-4BB4-B652-DE2769EBBD47}" srcOrd="2" destOrd="0" presId="urn:microsoft.com/office/officeart/2005/8/layout/hProcess4"/>
    <dgm:cxn modelId="{822899C6-6084-40F6-84A7-31D7C8E1C7F6}" type="presParOf" srcId="{2506E063-CA45-4243-8D7B-71714C6C44E7}" destId="{57A89ACA-8F3F-42D0-B6FE-C639707D198C}" srcOrd="3" destOrd="0" presId="urn:microsoft.com/office/officeart/2005/8/layout/hProcess4"/>
    <dgm:cxn modelId="{BB128AAA-1735-4AC6-B9F8-475A57C3FAFC}" type="presParOf" srcId="{2506E063-CA45-4243-8D7B-71714C6C44E7}" destId="{960F4618-1E5E-4843-A281-B9DB1E986BB0}" srcOrd="4" destOrd="0" presId="urn:microsoft.com/office/officeart/2005/8/layout/hProcess4"/>
    <dgm:cxn modelId="{23E715B2-2BED-4EA7-80ED-3F778620B64E}" type="presParOf" srcId="{2C0E9FC6-D7EC-4755-9B44-869D965D471F}" destId="{7422A6CD-9B7A-4A4E-8FF2-9B10DA5C7C2D}" srcOrd="3" destOrd="0" presId="urn:microsoft.com/office/officeart/2005/8/layout/hProcess4"/>
    <dgm:cxn modelId="{8F1251EB-81DC-4647-AD77-FC3A15533549}" type="presParOf" srcId="{2C0E9FC6-D7EC-4755-9B44-869D965D471F}" destId="{0FE27B7E-8E7A-4B35-AA41-0A74A42ED81D}" srcOrd="4" destOrd="0" presId="urn:microsoft.com/office/officeart/2005/8/layout/hProcess4"/>
    <dgm:cxn modelId="{D3F6F8E4-DB2B-4678-92BE-68595D7878C9}" type="presParOf" srcId="{0FE27B7E-8E7A-4B35-AA41-0A74A42ED81D}" destId="{B908397C-625C-4637-9AD3-297079878978}" srcOrd="0" destOrd="0" presId="urn:microsoft.com/office/officeart/2005/8/layout/hProcess4"/>
    <dgm:cxn modelId="{407B23FD-B859-4582-9DB4-5FBCA324DF6B}" type="presParOf" srcId="{0FE27B7E-8E7A-4B35-AA41-0A74A42ED81D}" destId="{4A317401-E5B5-4883-9F4B-162C2EEC4613}" srcOrd="1" destOrd="0" presId="urn:microsoft.com/office/officeart/2005/8/layout/hProcess4"/>
    <dgm:cxn modelId="{75023CE7-536E-4952-AEFF-67FADCF8F2D4}" type="presParOf" srcId="{0FE27B7E-8E7A-4B35-AA41-0A74A42ED81D}" destId="{7C94AE32-B13E-493B-9090-3E5C219F2F2A}" srcOrd="2" destOrd="0" presId="urn:microsoft.com/office/officeart/2005/8/layout/hProcess4"/>
    <dgm:cxn modelId="{C77E0AB9-86D8-49AC-BAD3-F61EF1DAD1E1}" type="presParOf" srcId="{0FE27B7E-8E7A-4B35-AA41-0A74A42ED81D}" destId="{3FDFEB86-A00A-4C8B-8365-457468079066}" srcOrd="3" destOrd="0" presId="urn:microsoft.com/office/officeart/2005/8/layout/hProcess4"/>
    <dgm:cxn modelId="{0C96FC8E-00DF-40CA-95E4-1DC3E8E4DED3}" type="presParOf" srcId="{0FE27B7E-8E7A-4B35-AA41-0A74A42ED81D}" destId="{3491F5B4-9DE5-4666-A4AC-79D8F5EBE22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FE29F-DDC0-4B38-8EE9-9B0E90E3F7FE}">
      <dsp:nvSpPr>
        <dsp:cNvPr id="0" name=""/>
        <dsp:cNvSpPr/>
      </dsp:nvSpPr>
      <dsp:spPr>
        <a:xfrm>
          <a:off x="0" y="38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I-9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– Employment Eligibility Verification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15" y="65596"/>
        <a:ext cx="8403370" cy="506770"/>
      </dsp:txXfrm>
    </dsp:sp>
    <dsp:sp modelId="{183E9870-B619-4E04-91B5-A1DECB7AEF4F}">
      <dsp:nvSpPr>
        <dsp:cNvPr id="0" name=""/>
        <dsp:cNvSpPr/>
      </dsp:nvSpPr>
      <dsp:spPr>
        <a:xfrm>
          <a:off x="0" y="686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Arial" pitchFamily="34" charset="0"/>
              <a:cs typeface="Arial" pitchFamily="34" charset="0"/>
            </a:rPr>
            <a:t>Intake Form/Software (Residency Determination)- optional</a:t>
          </a:r>
          <a:endParaRPr lang="en-US" sz="2000" b="0" kern="1200" dirty="0">
            <a:latin typeface="Arial" pitchFamily="34" charset="0"/>
            <a:cs typeface="Arial" pitchFamily="34" charset="0"/>
          </a:endParaRPr>
        </a:p>
      </dsp:txBody>
      <dsp:txXfrm>
        <a:off x="27415" y="713596"/>
        <a:ext cx="8403370" cy="506770"/>
      </dsp:txXfrm>
    </dsp:sp>
    <dsp:sp modelId="{1280CC03-BD4D-47A9-AEC9-A973753D6BA2}">
      <dsp:nvSpPr>
        <dsp:cNvPr id="0" name=""/>
        <dsp:cNvSpPr/>
      </dsp:nvSpPr>
      <dsp:spPr>
        <a:xfrm>
          <a:off x="0" y="1334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W4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 – Employee Withholding Allowance Certificate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15" y="1361596"/>
        <a:ext cx="8403370" cy="506770"/>
      </dsp:txXfrm>
    </dsp:sp>
    <dsp:sp modelId="{BC35F76E-4D43-4DBA-9005-4D5F5A88648D}">
      <dsp:nvSpPr>
        <dsp:cNvPr id="0" name=""/>
        <dsp:cNvSpPr/>
      </dsp:nvSpPr>
      <dsp:spPr>
        <a:xfrm>
          <a:off x="0" y="1982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State Tax Forms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– Employee's State Withholding Allowance Certificate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27415" y="2009596"/>
        <a:ext cx="8403370" cy="506770"/>
      </dsp:txXfrm>
    </dsp:sp>
    <dsp:sp modelId="{C9BB4550-9E0C-49ED-9712-E17D043512D2}">
      <dsp:nvSpPr>
        <dsp:cNvPr id="0" name=""/>
        <dsp:cNvSpPr/>
      </dsp:nvSpPr>
      <dsp:spPr>
        <a:xfrm>
          <a:off x="0" y="2630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8233 and Statement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– Optional: Tax Treaty Eligible Only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15" y="2657596"/>
        <a:ext cx="8403370" cy="506770"/>
      </dsp:txXfrm>
    </dsp:sp>
    <dsp:sp modelId="{520424AF-227C-42C7-9F8D-80171BFB71A0}">
      <dsp:nvSpPr>
        <dsp:cNvPr id="0" name=""/>
        <dsp:cNvSpPr/>
      </dsp:nvSpPr>
      <dsp:spPr>
        <a:xfrm>
          <a:off x="0" y="3278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W9 Form </a:t>
          </a:r>
          <a:r>
            <a:rPr lang="en-US" sz="2000" kern="1200" dirty="0" smtClean="0">
              <a:latin typeface="Arial" pitchFamily="34" charset="0"/>
              <a:cs typeface="Arial" pitchFamily="34" charset="0"/>
            </a:rPr>
            <a:t>– Only for Residents for Tax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15" y="3305596"/>
        <a:ext cx="8403370" cy="506770"/>
      </dsp:txXfrm>
    </dsp:sp>
    <dsp:sp modelId="{D2AB2F69-B12A-4613-913F-680821A3EB9E}">
      <dsp:nvSpPr>
        <dsp:cNvPr id="0" name=""/>
        <dsp:cNvSpPr/>
      </dsp:nvSpPr>
      <dsp:spPr>
        <a:xfrm>
          <a:off x="0" y="3926181"/>
          <a:ext cx="8458200" cy="5616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Various Employer Specific Forms</a:t>
          </a:r>
          <a:endParaRPr lang="en-US" sz="2000" kern="1200" dirty="0">
            <a:latin typeface="Arial" pitchFamily="34" charset="0"/>
            <a:cs typeface="Arial" pitchFamily="34" charset="0"/>
          </a:endParaRPr>
        </a:p>
      </dsp:txBody>
      <dsp:txXfrm>
        <a:off x="27415" y="3953596"/>
        <a:ext cx="8403370" cy="506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D2924-517D-4689-8A8F-3AB533C3C6AC}">
      <dsp:nvSpPr>
        <dsp:cNvPr id="0" name=""/>
        <dsp:cNvSpPr/>
      </dsp:nvSpPr>
      <dsp:spPr>
        <a:xfrm>
          <a:off x="0" y="21261"/>
          <a:ext cx="8382000" cy="1064700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Intake Form/Software (Residency Determination) 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– </a:t>
          </a:r>
          <a:r>
            <a:rPr lang="en-US" sz="2800" i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optional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endParaRPr lang="en-US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1974" y="73235"/>
        <a:ext cx="8278052" cy="960752"/>
      </dsp:txXfrm>
    </dsp:sp>
    <dsp:sp modelId="{3E825285-2DB0-477F-BAB1-3A1244C87779}">
      <dsp:nvSpPr>
        <dsp:cNvPr id="0" name=""/>
        <dsp:cNvSpPr/>
      </dsp:nvSpPr>
      <dsp:spPr>
        <a:xfrm>
          <a:off x="0" y="1160841"/>
          <a:ext cx="8382000" cy="1064700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W9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– Resident for Tax Only</a:t>
          </a:r>
          <a:endParaRPr lang="en-US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1974" y="1212815"/>
        <a:ext cx="8278052" cy="960752"/>
      </dsp:txXfrm>
    </dsp:sp>
    <dsp:sp modelId="{A63D5F0F-C97A-4E8E-901A-8390FF3465C6}">
      <dsp:nvSpPr>
        <dsp:cNvPr id="0" name=""/>
        <dsp:cNvSpPr/>
      </dsp:nvSpPr>
      <dsp:spPr>
        <a:xfrm>
          <a:off x="0" y="2300421"/>
          <a:ext cx="8382000" cy="1064700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Various "Employer" Specific Forms</a:t>
          </a:r>
          <a:endParaRPr lang="en-US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1974" y="2352395"/>
        <a:ext cx="8278052" cy="960752"/>
      </dsp:txXfrm>
    </dsp:sp>
    <dsp:sp modelId="{E7016A9C-F847-44CB-B281-47977EE1F2F2}">
      <dsp:nvSpPr>
        <dsp:cNvPr id="0" name=""/>
        <dsp:cNvSpPr/>
      </dsp:nvSpPr>
      <dsp:spPr>
        <a:xfrm>
          <a:off x="0" y="3440001"/>
          <a:ext cx="8382000" cy="1064700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Note: If you own your own business - separate business taxes may apply. Review IRS regulations.</a:t>
          </a:r>
          <a:endParaRPr lang="en-US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1974" y="3491975"/>
        <a:ext cx="8278052" cy="960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42659-E6D1-417E-BC8B-BA435D91A3CF}">
      <dsp:nvSpPr>
        <dsp:cNvPr id="0" name=""/>
        <dsp:cNvSpPr/>
      </dsp:nvSpPr>
      <dsp:spPr>
        <a:xfrm>
          <a:off x="3157" y="991189"/>
          <a:ext cx="2202989" cy="300078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Salary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Wages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- Compensation</a:t>
          </a:r>
          <a:endParaRPr lang="en-US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Independent Contractor Payments</a:t>
          </a:r>
          <a:endParaRPr lang="en-US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>
        <a:off x="67680" y="1055712"/>
        <a:ext cx="2073943" cy="2228713"/>
      </dsp:txXfrm>
    </dsp:sp>
    <dsp:sp modelId="{9FE16C26-0C78-48F7-9E41-B164026627EF}">
      <dsp:nvSpPr>
        <dsp:cNvPr id="0" name=""/>
        <dsp:cNvSpPr/>
      </dsp:nvSpPr>
      <dsp:spPr>
        <a:xfrm rot="21328187">
          <a:off x="1304996" y="2302342"/>
          <a:ext cx="2334643" cy="2334643"/>
        </a:xfrm>
        <a:prstGeom prst="leftCircularArrow">
          <a:avLst>
            <a:gd name="adj1" fmla="val 2805"/>
            <a:gd name="adj2" fmla="val 342402"/>
            <a:gd name="adj3" fmla="val 2131291"/>
            <a:gd name="adj4" fmla="val 9037867"/>
            <a:gd name="adj5" fmla="val 327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6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2D34D-0AA2-4D8C-8A72-57DB0DE2D205}">
      <dsp:nvSpPr>
        <dsp:cNvPr id="0" name=""/>
        <dsp:cNvSpPr/>
      </dsp:nvSpPr>
      <dsp:spPr>
        <a:xfrm>
          <a:off x="492710" y="3010725"/>
          <a:ext cx="1958212" cy="7787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Income</a:t>
          </a:r>
          <a:endParaRPr lang="en-US" sz="32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15518" y="3033533"/>
        <a:ext cx="1912596" cy="733100"/>
      </dsp:txXfrm>
    </dsp:sp>
    <dsp:sp modelId="{4143A738-221D-4286-9B29-5D668C06FC2F}">
      <dsp:nvSpPr>
        <dsp:cNvPr id="0" name=""/>
        <dsp:cNvSpPr/>
      </dsp:nvSpPr>
      <dsp:spPr>
        <a:xfrm>
          <a:off x="2754354" y="1063678"/>
          <a:ext cx="2202989" cy="2855805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Withheld from payments (W4)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Make estimated tax payments (1040-ES)</a:t>
          </a:r>
          <a:endParaRPr lang="en-US" sz="16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818877" y="1740160"/>
        <a:ext cx="2073943" cy="2114801"/>
      </dsp:txXfrm>
    </dsp:sp>
    <dsp:sp modelId="{7422A6CD-9B7A-4A4E-8FF2-9B10DA5C7C2D}">
      <dsp:nvSpPr>
        <dsp:cNvPr id="0" name=""/>
        <dsp:cNvSpPr/>
      </dsp:nvSpPr>
      <dsp:spPr>
        <a:xfrm rot="21311410">
          <a:off x="3768713" y="376604"/>
          <a:ext cx="3266948" cy="2530693"/>
        </a:xfrm>
        <a:prstGeom prst="circularArrow">
          <a:avLst>
            <a:gd name="adj1" fmla="val 2588"/>
            <a:gd name="adj2" fmla="val 314280"/>
            <a:gd name="adj3" fmla="val 19959761"/>
            <a:gd name="adj4" fmla="val 13025063"/>
            <a:gd name="adj5" fmla="val 301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accent6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89ACA-8F3F-42D0-B6FE-C639707D198C}">
      <dsp:nvSpPr>
        <dsp:cNvPr id="0" name=""/>
        <dsp:cNvSpPr/>
      </dsp:nvSpPr>
      <dsp:spPr>
        <a:xfrm>
          <a:off x="3352801" y="914402"/>
          <a:ext cx="2192610" cy="7787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Taxes  Paid</a:t>
          </a:r>
          <a:endParaRPr lang="en-US" sz="3200" b="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375609" y="937210"/>
        <a:ext cx="2146994" cy="733100"/>
      </dsp:txXfrm>
    </dsp:sp>
    <dsp:sp modelId="{4A317401-E5B5-4883-9F4B-162C2EEC4613}">
      <dsp:nvSpPr>
        <dsp:cNvPr id="0" name=""/>
        <dsp:cNvSpPr/>
      </dsp:nvSpPr>
      <dsp:spPr>
        <a:xfrm>
          <a:off x="5639626" y="991189"/>
          <a:ext cx="2202989" cy="300078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File a year-end tax return to reconcile the total income earned and the estimated taxes already paid.</a:t>
          </a:r>
          <a:endParaRPr lang="en-US" sz="17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704149" y="1055712"/>
        <a:ext cx="2073943" cy="2228713"/>
      </dsp:txXfrm>
    </dsp:sp>
    <dsp:sp modelId="{3FDFEB86-A00A-4C8B-8365-457468079066}">
      <dsp:nvSpPr>
        <dsp:cNvPr id="0" name=""/>
        <dsp:cNvSpPr/>
      </dsp:nvSpPr>
      <dsp:spPr>
        <a:xfrm>
          <a:off x="5562600" y="3140919"/>
          <a:ext cx="2541113" cy="59288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Tax Return</a:t>
          </a:r>
          <a:endParaRPr lang="en-US" sz="3200" kern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579965" y="3158284"/>
        <a:ext cx="2506383" cy="558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00209-92B6-4B31-BA5D-AEDDD607544D}" type="datetimeFigureOut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FD821-CEF4-459B-B124-76BCBA19A3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1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A5251-2C46-40B7-957A-73CF9743BC28}" type="datetimeFigureOut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8E673-89F4-42CF-B944-D4432F703F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7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8E673-89F4-42CF-B944-D4432F703F6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Tx/>
              <a:buNone/>
              <a:defRPr sz="19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</p:spPr>
        <p:txBody>
          <a:bodyPr/>
          <a:lstStyle>
            <a:lvl1pPr algn="ctr"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07645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07695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04800"/>
            <a:ext cx="8305800" cy="5600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Tx/>
              <a:buNone/>
              <a:defRPr sz="19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81400" y="6400800"/>
            <a:ext cx="19050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5C67E40-4EF0-4D0F-8BB1-FA40DC3F8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DEE9-F47F-4663-91C7-41D1F8DC5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9BC2-8CDA-4E1F-99E3-76E81A4C0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7D18C-73B1-45C9-8938-A6A7B32380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19327-E192-4F38-82D9-5A379024C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2AF41-577E-44CC-9387-9DD64CDA8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AD36-7B7B-4731-ADD2-B915E3C5B7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E3AA0-BAF7-439D-910B-372CECC12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5C75-1044-443E-896C-1157A87B2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E8B29-BDD7-4A2F-8BFE-EAE4129D8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07645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07695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3E8A-A166-4BA8-83D0-971A55C9D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952500"/>
            <a:ext cx="4076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3900" y="3505200"/>
            <a:ext cx="4076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CF74-46DA-48EC-AB10-F4986AD09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4AE0D-6BED-49E3-B1C8-01EF09437F81}" type="datetimeFigureOut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4AE0D-6BED-49E3-B1C8-01EF09437F81}" type="datetimeFigureOut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4AE0D-6BED-49E3-B1C8-01EF09437F81}" type="datetimeFigureOut">
              <a:rPr lang="en-US" smtClean="0"/>
              <a:pPr/>
              <a:t>5/20/2013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525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00000"/>
                </a:solidFill>
                <a:latin typeface="Verdana" pitchFamily="34" charset="0"/>
              </a:defRPr>
            </a:lvl1pPr>
          </a:lstStyle>
          <a:p>
            <a:fld id="{1F0E56AF-A553-445A-B850-43C42A92FE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1383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1384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9" descr="University Wordmark  awesomeversion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248400"/>
            <a:ext cx="1828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525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00000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774E6EC-5DF1-4685-9E10-A25033442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104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6" descr="The University of Chicago. For a text version of the web site, go to text.uchicago.edu.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324600"/>
            <a:ext cx="167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381000" y="6223000"/>
            <a:ext cx="830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60" name="Picture 6" descr="The University of Chicago. For a text version of the web site, go to text.uchicago.edu.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324600"/>
            <a:ext cx="1676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2" descr="University Wordmark  awesomeversion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6248400"/>
            <a:ext cx="18288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gleghorn@uchicago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affairs.uchicago.edu/page/what-social-security-numb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affairs.uchicago.edu/sites/internationalaffairs.uchicago.edu/files/uploads/docs/2012%20Presentation%20Student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267200"/>
            <a:ext cx="4267200" cy="1752600"/>
          </a:xfrm>
        </p:spPr>
        <p:txBody>
          <a:bodyPr>
            <a:normAutofit/>
          </a:bodyPr>
          <a:lstStyle/>
          <a:p>
            <a:pPr algn="ctr"/>
            <a:r>
              <a:rPr dirty="0" smtClean="0">
                <a:latin typeface="Arial" pitchFamily="34" charset="0"/>
                <a:cs typeface="Arial" pitchFamily="34" charset="0"/>
              </a:rPr>
              <a:t>Financial Services - Payroll</a:t>
            </a:r>
          </a:p>
          <a:p>
            <a:pPr algn="ctr"/>
            <a:r>
              <a:rPr dirty="0" smtClean="0">
                <a:latin typeface="Arial" pitchFamily="34" charset="0"/>
                <a:cs typeface="Arial" pitchFamily="34" charset="0"/>
              </a:rPr>
              <a:t>University of Chicago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May 22,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2013</a:t>
            </a:r>
            <a:endParaRPr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6" descr="uofc_logo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95600"/>
            <a:ext cx="4267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Tax Withholding Workshop </a:t>
            </a:r>
            <a:r>
              <a:rPr lang="en-US" sz="24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Internships and Employment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I-9 Form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4029938" cy="51987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590800" y="894248"/>
            <a:ext cx="4029938" cy="838200"/>
          </a:xfrm>
          <a:prstGeom prst="rect">
            <a:avLst/>
          </a:prstGeom>
          <a:solidFill>
            <a:schemeClr val="bg1">
              <a:lumMod val="50000"/>
              <a:alpha val="52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90800" y="4724400"/>
            <a:ext cx="4029938" cy="138879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90800" y="1752600"/>
            <a:ext cx="4029938" cy="29718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229600" cy="170895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77" y="2763050"/>
            <a:ext cx="8268645" cy="336999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2600" y="5791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ladimir Script" pitchFamily="66" charset="0"/>
              </a:rPr>
              <a:t>Juan Garcia</a:t>
            </a:r>
            <a:endParaRPr lang="en-US" sz="2000" b="1" dirty="0">
              <a:latin typeface="Vladimir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4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W4 and State Withholding Form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8229600" cy="5029200"/>
          </a:xfrm>
        </p:spPr>
        <p:txBody>
          <a:bodyPr/>
          <a:lstStyle/>
          <a:p>
            <a:pPr lvl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Purpose: To instruct the employer on how you want your tax withholding applied</a:t>
            </a:r>
          </a:p>
          <a:p>
            <a:pPr lvl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 highest tax rate is ‘Single’ and ‘0’ allowances – which is the default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Allowances are reflected on the yearend tax return as a deduction from taxable income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So, if you claim more allowances than allowed, you will have under-withholding at year end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Since nonresidents cannot claim certain allowances and married status (typically), then they are limited as to how they complete the W4 form.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Each state with a state tax will have a state withholding form. Some states follow federal guidelines, some do not, it is important to know the rules of the state of employment (Illinois follows federal regulations)</a:t>
            </a:r>
          </a:p>
          <a:p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W4 and State Withholding Form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8229600" cy="5029200"/>
          </a:xfrm>
        </p:spPr>
        <p:txBody>
          <a:bodyPr/>
          <a:lstStyle/>
          <a:p>
            <a:pPr lvl="0"/>
            <a:r>
              <a:rPr sz="2400" u="sng" dirty="0" smtClean="0">
                <a:latin typeface="Arial" pitchFamily="34" charset="0"/>
                <a:cs typeface="Arial" pitchFamily="34" charset="0"/>
              </a:rPr>
              <a:t>Non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400" u="sng" dirty="0" smtClean="0">
                <a:latin typeface="Arial" pitchFamily="34" charset="0"/>
                <a:cs typeface="Arial" pitchFamily="34" charset="0"/>
              </a:rPr>
              <a:t>esident for Tax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must adhere to Non-Resident Withholding Rules </a:t>
            </a:r>
          </a:p>
          <a:p>
            <a:pPr>
              <a:buNone/>
            </a:pPr>
            <a:r>
              <a:rPr sz="2400" dirty="0" smtClean="0">
                <a:latin typeface="Arial" pitchFamily="34" charset="0"/>
                <a:cs typeface="Arial" pitchFamily="34" charset="0"/>
              </a:rPr>
              <a:t>	- Single (even if married)</a:t>
            </a:r>
          </a:p>
          <a:p>
            <a:pPr>
              <a:buNone/>
            </a:pPr>
            <a:r>
              <a:rPr sz="2400" dirty="0" smtClean="0">
                <a:latin typeface="Arial" pitchFamily="34" charset="0"/>
                <a:cs typeface="Arial" pitchFamily="34" charset="0"/>
              </a:rPr>
              <a:t>	- Only 1 allowance (line 5)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400" u="sng" dirty="0" smtClean="0">
                <a:latin typeface="Arial" pitchFamily="34" charset="0"/>
                <a:cs typeface="Arial" pitchFamily="34" charset="0"/>
              </a:rPr>
              <a:t>Residents for Tax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may complete form however you wish</a:t>
            </a:r>
          </a:p>
          <a:p>
            <a:pPr lvl="0">
              <a:buNone/>
            </a:pP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If form is completed incorrectly, or not submitted, you will be taxed at "Single" "0" allowances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7263"/>
            <a:ext cx="4419600" cy="5771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362200" y="387263"/>
            <a:ext cx="4419600" cy="3651337"/>
          </a:xfrm>
          <a:prstGeom prst="rect">
            <a:avLst/>
          </a:prstGeom>
          <a:solidFill>
            <a:schemeClr val="bg1">
              <a:lumMod val="50000"/>
              <a:alpha val="49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62200" y="4038600"/>
            <a:ext cx="4419600" cy="212037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19225"/>
            <a:ext cx="8286750" cy="401955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71800" y="4572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ladimir Script" pitchFamily="66" charset="0"/>
              </a:rPr>
              <a:t>Juan Garcia                                                     4/30/2013</a:t>
            </a:r>
            <a:endParaRPr lang="en-US" b="1" dirty="0">
              <a:latin typeface="Vladimir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33400"/>
            <a:ext cx="4648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09800" y="533400"/>
            <a:ext cx="4648200" cy="4343400"/>
          </a:xfrm>
          <a:prstGeom prst="rect">
            <a:avLst/>
          </a:prstGeom>
          <a:solidFill>
            <a:schemeClr val="bg1">
              <a:lumMod val="65000"/>
              <a:alpha val="7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4876800"/>
            <a:ext cx="4648200" cy="1600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19200"/>
            <a:ext cx="8582025" cy="312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81000" y="1905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1    2   3    1    1    1   1    1   1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2286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Juan Garcia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667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6054 S. Drexel Ave #300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3048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Chicago                               IL        60637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924800" y="2057400"/>
            <a:ext cx="48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33528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ladimir Script" pitchFamily="66" charset="0"/>
              </a:rPr>
              <a:t>Jose Reyes                04/31/13</a:t>
            </a:r>
            <a:endParaRPr lang="en-US" sz="2000" dirty="0">
              <a:latin typeface="Vladimir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Independent Contractor Forms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9522122"/>
              </p:ext>
            </p:extLst>
          </p:nvPr>
        </p:nvGraphicFramePr>
        <p:xfrm>
          <a:off x="381000" y="9906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W9 Form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743200" y="990600"/>
            <a:ext cx="3788267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43200" y="990600"/>
            <a:ext cx="3810000" cy="2362200"/>
          </a:xfrm>
          <a:prstGeom prst="rect">
            <a:avLst/>
          </a:prstGeom>
          <a:solidFill>
            <a:schemeClr val="bg1">
              <a:lumMod val="5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4648200"/>
            <a:ext cx="3810000" cy="1752600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00" y="3810000"/>
            <a:ext cx="38100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38400"/>
            <a:ext cx="8105776" cy="24384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Taxes – How they work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04800" y="1143000"/>
          <a:ext cx="83820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Taxes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sz="2400" b="1" u="sng" dirty="0" smtClean="0">
                <a:latin typeface="Arial" pitchFamily="34" charset="0"/>
                <a:cs typeface="Arial" pitchFamily="34" charset="0"/>
              </a:rPr>
              <a:t>Employer Relationship</a:t>
            </a:r>
          </a:p>
          <a:p>
            <a:pPr algn="ctr">
              <a:buNone/>
            </a:pPr>
            <a:endParaRPr b="1" u="sng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sz="2400" b="1" u="sng" dirty="0" smtClean="0">
                <a:latin typeface="Arial" pitchFamily="34" charset="0"/>
                <a:cs typeface="Arial" pitchFamily="34" charset="0"/>
              </a:rPr>
              <a:t>Independent Contractor Relationship</a:t>
            </a:r>
          </a:p>
          <a:p>
            <a:pPr algn="ctr">
              <a:buNone/>
            </a:pPr>
            <a:endParaRPr sz="24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dirty="0" smtClean="0">
                <a:latin typeface="Arial" pitchFamily="34" charset="0"/>
                <a:cs typeface="Arial" pitchFamily="34" charset="0"/>
              </a:rPr>
              <a:t>Non-Resident (NRA) – 30% in federal tax withheld only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dirty="0" smtClean="0">
              <a:latin typeface="Arial" pitchFamily="34" charset="0"/>
              <a:cs typeface="Arial" pitchFamily="34" charset="0"/>
            </a:endParaRPr>
          </a:p>
          <a:p>
            <a:r>
              <a:rPr dirty="0" smtClean="0">
                <a:latin typeface="Arial" pitchFamily="34" charset="0"/>
                <a:cs typeface="Arial" pitchFamily="34" charset="0"/>
              </a:rPr>
              <a:t>Resident (RA) – No taxes withheld 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0" y="1828800"/>
            <a:ext cx="2933700" cy="3310890"/>
            <a:chOff x="933449" y="1748154"/>
            <a:chExt cx="2933700" cy="3310890"/>
          </a:xfrm>
        </p:grpSpPr>
        <p:sp>
          <p:nvSpPr>
            <p:cNvPr id="7" name="Oval 6"/>
            <p:cNvSpPr/>
            <p:nvPr/>
          </p:nvSpPr>
          <p:spPr>
            <a:xfrm>
              <a:off x="1044511" y="1863407"/>
              <a:ext cx="2703195" cy="938784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Down Arrow 7"/>
            <p:cNvSpPr/>
            <p:nvPr/>
          </p:nvSpPr>
          <p:spPr>
            <a:xfrm>
              <a:off x="2138362" y="4162171"/>
              <a:ext cx="523875" cy="335280"/>
            </a:xfrm>
            <a:prstGeom prst="down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1142999" y="4430394"/>
              <a:ext cx="2514600" cy="628650"/>
            </a:xfrm>
            <a:custGeom>
              <a:avLst/>
              <a:gdLst>
                <a:gd name="connsiteX0" fmla="*/ 0 w 2514600"/>
                <a:gd name="connsiteY0" fmla="*/ 0 h 628650"/>
                <a:gd name="connsiteX1" fmla="*/ 2514600 w 2514600"/>
                <a:gd name="connsiteY1" fmla="*/ 0 h 628650"/>
                <a:gd name="connsiteX2" fmla="*/ 2514600 w 2514600"/>
                <a:gd name="connsiteY2" fmla="*/ 628650 h 628650"/>
                <a:gd name="connsiteX3" fmla="*/ 0 w 2514600"/>
                <a:gd name="connsiteY3" fmla="*/ 628650 h 628650"/>
                <a:gd name="connsiteX4" fmla="*/ 0 w 2514600"/>
                <a:gd name="connsiteY4" fmla="*/ 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4600" h="628650">
                  <a:moveTo>
                    <a:pt x="0" y="0"/>
                  </a:moveTo>
                  <a:lnTo>
                    <a:pt x="2514600" y="0"/>
                  </a:lnTo>
                  <a:lnTo>
                    <a:pt x="2514600" y="628650"/>
                  </a:lnTo>
                  <a:lnTo>
                    <a:pt x="0" y="6286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3576" tIns="163576" rIns="163576" bIns="163576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Taxes Withheld</a:t>
              </a:r>
              <a:endParaRPr lang="en-US" sz="23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027301" y="2874695"/>
              <a:ext cx="942975" cy="942975"/>
            </a:xfrm>
            <a:custGeom>
              <a:avLst/>
              <a:gdLst>
                <a:gd name="connsiteX0" fmla="*/ 0 w 942975"/>
                <a:gd name="connsiteY0" fmla="*/ 471488 h 942975"/>
                <a:gd name="connsiteX1" fmla="*/ 138096 w 942975"/>
                <a:gd name="connsiteY1" fmla="*/ 138096 h 942975"/>
                <a:gd name="connsiteX2" fmla="*/ 471489 w 942975"/>
                <a:gd name="connsiteY2" fmla="*/ 1 h 942975"/>
                <a:gd name="connsiteX3" fmla="*/ 804881 w 942975"/>
                <a:gd name="connsiteY3" fmla="*/ 138097 h 942975"/>
                <a:gd name="connsiteX4" fmla="*/ 942976 w 942975"/>
                <a:gd name="connsiteY4" fmla="*/ 471490 h 942975"/>
                <a:gd name="connsiteX5" fmla="*/ 804880 w 942975"/>
                <a:gd name="connsiteY5" fmla="*/ 804882 h 942975"/>
                <a:gd name="connsiteX6" fmla="*/ 471487 w 942975"/>
                <a:gd name="connsiteY6" fmla="*/ 942978 h 942975"/>
                <a:gd name="connsiteX7" fmla="*/ 138095 w 942975"/>
                <a:gd name="connsiteY7" fmla="*/ 804882 h 942975"/>
                <a:gd name="connsiteX8" fmla="*/ 0 w 942975"/>
                <a:gd name="connsiteY8" fmla="*/ 471489 h 942975"/>
                <a:gd name="connsiteX9" fmla="*/ 0 w 942975"/>
                <a:gd name="connsiteY9" fmla="*/ 471488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2975" h="942975">
                  <a:moveTo>
                    <a:pt x="0" y="471488"/>
                  </a:moveTo>
                  <a:cubicBezTo>
                    <a:pt x="0" y="346442"/>
                    <a:pt x="49675" y="226517"/>
                    <a:pt x="138096" y="138096"/>
                  </a:cubicBezTo>
                  <a:cubicBezTo>
                    <a:pt x="226517" y="49675"/>
                    <a:pt x="346442" y="1"/>
                    <a:pt x="471489" y="1"/>
                  </a:cubicBezTo>
                  <a:cubicBezTo>
                    <a:pt x="596535" y="1"/>
                    <a:pt x="716460" y="49676"/>
                    <a:pt x="804881" y="138097"/>
                  </a:cubicBezTo>
                  <a:cubicBezTo>
                    <a:pt x="893302" y="226518"/>
                    <a:pt x="942976" y="346443"/>
                    <a:pt x="942976" y="471490"/>
                  </a:cubicBezTo>
                  <a:cubicBezTo>
                    <a:pt x="942976" y="596536"/>
                    <a:pt x="893301" y="716461"/>
                    <a:pt x="804880" y="804882"/>
                  </a:cubicBezTo>
                  <a:cubicBezTo>
                    <a:pt x="716459" y="893303"/>
                    <a:pt x="596534" y="942978"/>
                    <a:pt x="471487" y="942978"/>
                  </a:cubicBezTo>
                  <a:cubicBezTo>
                    <a:pt x="346441" y="942978"/>
                    <a:pt x="226516" y="893303"/>
                    <a:pt x="138095" y="804882"/>
                  </a:cubicBezTo>
                  <a:cubicBezTo>
                    <a:pt x="49674" y="716461"/>
                    <a:pt x="0" y="596536"/>
                    <a:pt x="0" y="471489"/>
                  </a:cubicBezTo>
                  <a:lnTo>
                    <a:pt x="0" y="47148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606" tIns="154605" rIns="154606" bIns="15460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OASDI and Medicare</a:t>
              </a:r>
              <a:endParaRPr lang="en-US" sz="13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371600" y="2057400"/>
              <a:ext cx="942975" cy="942975"/>
            </a:xfrm>
            <a:custGeom>
              <a:avLst/>
              <a:gdLst>
                <a:gd name="connsiteX0" fmla="*/ 0 w 942975"/>
                <a:gd name="connsiteY0" fmla="*/ 471488 h 942975"/>
                <a:gd name="connsiteX1" fmla="*/ 138096 w 942975"/>
                <a:gd name="connsiteY1" fmla="*/ 138096 h 942975"/>
                <a:gd name="connsiteX2" fmla="*/ 471489 w 942975"/>
                <a:gd name="connsiteY2" fmla="*/ 1 h 942975"/>
                <a:gd name="connsiteX3" fmla="*/ 804881 w 942975"/>
                <a:gd name="connsiteY3" fmla="*/ 138097 h 942975"/>
                <a:gd name="connsiteX4" fmla="*/ 942976 w 942975"/>
                <a:gd name="connsiteY4" fmla="*/ 471490 h 942975"/>
                <a:gd name="connsiteX5" fmla="*/ 804880 w 942975"/>
                <a:gd name="connsiteY5" fmla="*/ 804882 h 942975"/>
                <a:gd name="connsiteX6" fmla="*/ 471487 w 942975"/>
                <a:gd name="connsiteY6" fmla="*/ 942978 h 942975"/>
                <a:gd name="connsiteX7" fmla="*/ 138095 w 942975"/>
                <a:gd name="connsiteY7" fmla="*/ 804882 h 942975"/>
                <a:gd name="connsiteX8" fmla="*/ 0 w 942975"/>
                <a:gd name="connsiteY8" fmla="*/ 471489 h 942975"/>
                <a:gd name="connsiteX9" fmla="*/ 0 w 942975"/>
                <a:gd name="connsiteY9" fmla="*/ 471488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2975" h="942975">
                  <a:moveTo>
                    <a:pt x="0" y="471488"/>
                  </a:moveTo>
                  <a:cubicBezTo>
                    <a:pt x="0" y="346442"/>
                    <a:pt x="49675" y="226517"/>
                    <a:pt x="138096" y="138096"/>
                  </a:cubicBezTo>
                  <a:cubicBezTo>
                    <a:pt x="226517" y="49675"/>
                    <a:pt x="346442" y="1"/>
                    <a:pt x="471489" y="1"/>
                  </a:cubicBezTo>
                  <a:cubicBezTo>
                    <a:pt x="596535" y="1"/>
                    <a:pt x="716460" y="49676"/>
                    <a:pt x="804881" y="138097"/>
                  </a:cubicBezTo>
                  <a:cubicBezTo>
                    <a:pt x="893302" y="226518"/>
                    <a:pt x="942976" y="346443"/>
                    <a:pt x="942976" y="471490"/>
                  </a:cubicBezTo>
                  <a:cubicBezTo>
                    <a:pt x="942976" y="596536"/>
                    <a:pt x="893301" y="716461"/>
                    <a:pt x="804880" y="804882"/>
                  </a:cubicBezTo>
                  <a:cubicBezTo>
                    <a:pt x="716459" y="893303"/>
                    <a:pt x="596534" y="942978"/>
                    <a:pt x="471487" y="942978"/>
                  </a:cubicBezTo>
                  <a:cubicBezTo>
                    <a:pt x="346441" y="942978"/>
                    <a:pt x="226516" y="893303"/>
                    <a:pt x="138095" y="804882"/>
                  </a:cubicBezTo>
                  <a:cubicBezTo>
                    <a:pt x="49674" y="716461"/>
                    <a:pt x="0" y="596536"/>
                    <a:pt x="0" y="471489"/>
                  </a:cubicBezTo>
                  <a:lnTo>
                    <a:pt x="0" y="47148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606" tIns="154605" rIns="154606" bIns="15460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latin typeface="Arial" pitchFamily="34" charset="0"/>
                  <a:cs typeface="Arial" pitchFamily="34" charset="0"/>
                </a:rPr>
                <a:t>State Tax</a:t>
              </a:r>
              <a:endParaRPr lang="en-US" sz="13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16480" y="1939264"/>
              <a:ext cx="942975" cy="942975"/>
            </a:xfrm>
            <a:custGeom>
              <a:avLst/>
              <a:gdLst>
                <a:gd name="connsiteX0" fmla="*/ 0 w 942975"/>
                <a:gd name="connsiteY0" fmla="*/ 471488 h 942975"/>
                <a:gd name="connsiteX1" fmla="*/ 138096 w 942975"/>
                <a:gd name="connsiteY1" fmla="*/ 138096 h 942975"/>
                <a:gd name="connsiteX2" fmla="*/ 471489 w 942975"/>
                <a:gd name="connsiteY2" fmla="*/ 1 h 942975"/>
                <a:gd name="connsiteX3" fmla="*/ 804881 w 942975"/>
                <a:gd name="connsiteY3" fmla="*/ 138097 h 942975"/>
                <a:gd name="connsiteX4" fmla="*/ 942976 w 942975"/>
                <a:gd name="connsiteY4" fmla="*/ 471490 h 942975"/>
                <a:gd name="connsiteX5" fmla="*/ 804880 w 942975"/>
                <a:gd name="connsiteY5" fmla="*/ 804882 h 942975"/>
                <a:gd name="connsiteX6" fmla="*/ 471487 w 942975"/>
                <a:gd name="connsiteY6" fmla="*/ 942978 h 942975"/>
                <a:gd name="connsiteX7" fmla="*/ 138095 w 942975"/>
                <a:gd name="connsiteY7" fmla="*/ 804882 h 942975"/>
                <a:gd name="connsiteX8" fmla="*/ 0 w 942975"/>
                <a:gd name="connsiteY8" fmla="*/ 471489 h 942975"/>
                <a:gd name="connsiteX9" fmla="*/ 0 w 942975"/>
                <a:gd name="connsiteY9" fmla="*/ 471488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2975" h="942975">
                  <a:moveTo>
                    <a:pt x="0" y="471488"/>
                  </a:moveTo>
                  <a:cubicBezTo>
                    <a:pt x="0" y="346442"/>
                    <a:pt x="49675" y="226517"/>
                    <a:pt x="138096" y="138096"/>
                  </a:cubicBezTo>
                  <a:cubicBezTo>
                    <a:pt x="226517" y="49675"/>
                    <a:pt x="346442" y="1"/>
                    <a:pt x="471489" y="1"/>
                  </a:cubicBezTo>
                  <a:cubicBezTo>
                    <a:pt x="596535" y="1"/>
                    <a:pt x="716460" y="49676"/>
                    <a:pt x="804881" y="138097"/>
                  </a:cubicBezTo>
                  <a:cubicBezTo>
                    <a:pt x="893302" y="226518"/>
                    <a:pt x="942976" y="346443"/>
                    <a:pt x="942976" y="471490"/>
                  </a:cubicBezTo>
                  <a:cubicBezTo>
                    <a:pt x="942976" y="596536"/>
                    <a:pt x="893301" y="716461"/>
                    <a:pt x="804880" y="804882"/>
                  </a:cubicBezTo>
                  <a:cubicBezTo>
                    <a:pt x="716459" y="893303"/>
                    <a:pt x="596534" y="942978"/>
                    <a:pt x="471487" y="942978"/>
                  </a:cubicBezTo>
                  <a:cubicBezTo>
                    <a:pt x="346441" y="942978"/>
                    <a:pt x="226516" y="893303"/>
                    <a:pt x="138095" y="804882"/>
                  </a:cubicBezTo>
                  <a:cubicBezTo>
                    <a:pt x="49674" y="716461"/>
                    <a:pt x="0" y="596536"/>
                    <a:pt x="0" y="471489"/>
                  </a:cubicBezTo>
                  <a:lnTo>
                    <a:pt x="0" y="47148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606" tIns="154605" rIns="154606" bIns="15460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latin typeface="Arial" pitchFamily="34" charset="0"/>
                  <a:cs typeface="Arial" pitchFamily="34" charset="0"/>
                </a:rPr>
                <a:t>Federal Tax</a:t>
              </a:r>
              <a:endParaRPr lang="en-US" sz="13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hape 12"/>
            <p:cNvSpPr/>
            <p:nvPr/>
          </p:nvSpPr>
          <p:spPr>
            <a:xfrm>
              <a:off x="933449" y="1748154"/>
              <a:ext cx="2933700" cy="2346960"/>
            </a:xfrm>
            <a:prstGeom prst="funnel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rgbClr r="0" g="0" b="0"/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Federal Taxes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076700" cy="49149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sz="2700" b="1" u="sng" dirty="0" smtClean="0">
                <a:latin typeface="Arial" pitchFamily="34" charset="0"/>
                <a:cs typeface="Arial" pitchFamily="34" charset="0"/>
              </a:rPr>
              <a:t>Employer</a:t>
            </a:r>
          </a:p>
          <a:p>
            <a:pPr algn="ctr">
              <a:buNone/>
            </a:pPr>
            <a:endParaRPr u="sng" dirty="0" smtClean="0">
              <a:latin typeface="Arial" pitchFamily="34" charset="0"/>
              <a:cs typeface="Arial" pitchFamily="34" charset="0"/>
            </a:endParaRPr>
          </a:p>
          <a:p>
            <a:r>
              <a:rPr sz="2200" dirty="0" smtClean="0">
                <a:latin typeface="Arial" pitchFamily="34" charset="0"/>
                <a:cs typeface="Arial" pitchFamily="34" charset="0"/>
              </a:rPr>
              <a:t>Taxes withheld according to Income Tax Withholding Table and W4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sz="2200" dirty="0" smtClean="0">
              <a:latin typeface="Arial" pitchFamily="34" charset="0"/>
              <a:cs typeface="Arial" pitchFamily="34" charset="0"/>
            </a:endParaRPr>
          </a:p>
          <a:p>
            <a:r>
              <a:rPr sz="2200" dirty="0" smtClean="0">
                <a:latin typeface="Arial" pitchFamily="34" charset="0"/>
                <a:cs typeface="Arial" pitchFamily="34" charset="0"/>
              </a:rPr>
              <a:t>Non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esidents are not elig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ble for the Standard Deduction, so additional amounts may be added to taxable income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endParaRPr sz="2200" dirty="0" smtClean="0">
              <a:latin typeface="Arial" pitchFamily="34" charset="0"/>
              <a:cs typeface="Arial" pitchFamily="34" charset="0"/>
            </a:endParaRPr>
          </a:p>
          <a:p>
            <a:r>
              <a:rPr sz="2200" dirty="0" smtClean="0">
                <a:latin typeface="Arial" pitchFamily="34" charset="0"/>
                <a:cs typeface="Arial" pitchFamily="34" charset="0"/>
              </a:rPr>
              <a:t>Exempt from federal taxes only with a valid tax treaty</a:t>
            </a:r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1"/>
            <a:ext cx="4038600" cy="495299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sz="2600" b="1" u="sng" dirty="0" smtClean="0">
                <a:latin typeface="Arial" pitchFamily="34" charset="0"/>
                <a:cs typeface="Arial" pitchFamily="34" charset="0"/>
              </a:rPr>
              <a:t>Independent Contractor </a:t>
            </a:r>
          </a:p>
          <a:p>
            <a:pPr lvl="0">
              <a:buNone/>
            </a:pPr>
            <a:endParaRPr sz="2600" b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NRA – Federal taxes withheld at standard 30%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RA – No tax withheld, but does not mean no taxes are owed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 Must pay estimated quarterly payments using form 1040-ES/1040-ES (NR) 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"/>
            </a:pP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Pre-Employment Checklist</a:t>
            </a:r>
          </a:p>
          <a:p>
            <a:pPr>
              <a:buFont typeface="Wingdings" pitchFamily="2" charset="2"/>
              <a:buChar char="û"/>
            </a:pP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Employment</a:t>
            </a:r>
            <a:r>
              <a:rPr lang="en-US"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Forms</a:t>
            </a:r>
          </a:p>
          <a:p>
            <a:pPr>
              <a:buFont typeface="Wingdings" pitchFamily="2" charset="2"/>
              <a:buChar char="û"/>
            </a:pP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Taxes</a:t>
            </a:r>
          </a:p>
          <a:p>
            <a:pPr>
              <a:buFont typeface="Wingdings" pitchFamily="2" charset="2"/>
              <a:buChar char="û"/>
            </a:pP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Year End Tax Forms</a:t>
            </a:r>
          </a:p>
          <a:p>
            <a:pPr>
              <a:buFont typeface="Wingdings" pitchFamily="2" charset="2"/>
              <a:buChar char="û"/>
            </a:pPr>
            <a:r>
              <a:rPr sz="2800" dirty="0" smtClean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Questions</a:t>
            </a:r>
            <a:endParaRPr lang="en-US" sz="28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Illinois State Taxes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4525963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b="1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sz="3000" b="1" u="sng" dirty="0" smtClean="0">
                <a:latin typeface="Arial" pitchFamily="34" charset="0"/>
                <a:cs typeface="Arial" pitchFamily="34" charset="0"/>
              </a:rPr>
              <a:t>mployer</a:t>
            </a:r>
          </a:p>
          <a:p>
            <a:pPr algn="ctr">
              <a:buNone/>
            </a:pPr>
            <a:endParaRPr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Taxes withheld according to IL regulations and IL-W-4 = 5% of taxable income.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Based on normal taxable income only – no additional amounts added to taxable earnings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Exempt from Illinois taxes only with a valid tax treaty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Some states may not have a state tax, or will have a local tax in addition to state tax. Regulations vary with each state</a:t>
            </a:r>
          </a:p>
          <a:p>
            <a:pPr algn="ctr">
              <a:buNone/>
            </a:pPr>
            <a:endParaRPr lang="en-US" b="1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267200" cy="4525963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sz="3000" b="1" u="sng" dirty="0" smtClean="0">
                <a:latin typeface="Arial" pitchFamily="34" charset="0"/>
                <a:cs typeface="Arial" pitchFamily="34" charset="0"/>
              </a:rPr>
              <a:t>Independent Contractor</a:t>
            </a:r>
          </a:p>
          <a:p>
            <a:pPr lvl="0" algn="ctr">
              <a:buNone/>
            </a:pPr>
            <a:r>
              <a:rPr sz="3000" b="1" u="sng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sz="2200" u="sng" dirty="0" smtClean="0">
                <a:latin typeface="Arial" pitchFamily="34" charset="0"/>
                <a:cs typeface="Arial" pitchFamily="34" charset="0"/>
              </a:rPr>
              <a:t>NRA 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– No tax withheld, but does not mean no taxes are owed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 Must pay estimated quarterly taxes using form IL-1040-ES. Read requirements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u="sng" dirty="0" smtClean="0">
                <a:latin typeface="Arial" pitchFamily="34" charset="0"/>
                <a:cs typeface="Arial" pitchFamily="34" charset="0"/>
              </a:rPr>
              <a:t>RA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 – No tax withheld, but does not mean no taxes are owed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sz="2200" dirty="0" smtClean="0">
                <a:latin typeface="Arial" pitchFamily="34" charset="0"/>
                <a:cs typeface="Arial" pitchFamily="34" charset="0"/>
              </a:rPr>
              <a:t> Must pay estimated quarterly taxes using form IL-1040-ES. Read requirements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200" dirty="0" smtClean="0">
                <a:latin typeface="Arial" pitchFamily="34" charset="0"/>
                <a:cs typeface="Arial" pitchFamily="34" charset="0"/>
              </a:rPr>
              <a:t>Be aware of individual state requirements for estimated payments. Some states may withhold state/local taxes on IC services 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FICA/Medicare Taxes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191000" cy="495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sz="2600" b="1" u="sng" dirty="0" smtClean="0">
                <a:latin typeface="Arial" pitchFamily="34" charset="0"/>
                <a:cs typeface="Arial" pitchFamily="34" charset="0"/>
              </a:rPr>
              <a:t>Employer Relationship</a:t>
            </a:r>
          </a:p>
          <a:p>
            <a:pPr algn="ctr">
              <a:buNone/>
            </a:pPr>
            <a:endParaRPr sz="2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dirty="0" smtClean="0">
                <a:latin typeface="Arial" pitchFamily="34" charset="0"/>
                <a:cs typeface="Arial" pitchFamily="34" charset="0"/>
              </a:rPr>
              <a:t>NRA holding F or J visa – No SS tax should be withheld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dirty="0" smtClean="0">
                <a:latin typeface="Arial" pitchFamily="34" charset="0"/>
                <a:cs typeface="Arial" pitchFamily="34" charset="0"/>
              </a:rPr>
              <a:t>RA – SS tax will be withheld 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.65%. This is a non-refundable tax and is required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dirty="0" smtClean="0">
                <a:latin typeface="Arial" pitchFamily="34" charset="0"/>
                <a:cs typeface="Arial" pitchFamily="34" charset="0"/>
              </a:rPr>
              <a:t>These taxes can be erroneously withheld. If you believe these taxes are withheld in error, consult with your payroll department </a:t>
            </a:r>
          </a:p>
          <a:p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91000" cy="49530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sz="2600" b="1" u="sng" dirty="0" smtClean="0">
                <a:latin typeface="Arial" pitchFamily="34" charset="0"/>
                <a:cs typeface="Arial" pitchFamily="34" charset="0"/>
              </a:rPr>
              <a:t>Independent Contractor Relationship</a:t>
            </a:r>
          </a:p>
          <a:p>
            <a:pPr algn="ctr">
              <a:buNone/>
            </a:pPr>
            <a:endParaRPr sz="2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u="sng" dirty="0" smtClean="0">
                <a:latin typeface="Arial" pitchFamily="34" charset="0"/>
                <a:cs typeface="Arial" pitchFamily="34" charset="0"/>
              </a:rPr>
              <a:t>NRA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 – These taxes will not be withheld and you will not have a liability for these taxes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u="sng" dirty="0" smtClean="0">
                <a:latin typeface="Arial" pitchFamily="34" charset="0"/>
                <a:cs typeface="Arial" pitchFamily="34" charset="0"/>
              </a:rPr>
              <a:t>RA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 – These taxes will not be withheld, but you may have a liability for these taxes – See Self-Employment - Schedule SE on IRS website </a:t>
            </a:r>
            <a:r>
              <a:rPr sz="2000" dirty="0" smtClean="0">
                <a:latin typeface="Arial" pitchFamily="34" charset="0"/>
                <a:cs typeface="Arial" pitchFamily="34" charset="0"/>
                <a:hlinkClick r:id="rId3"/>
              </a:rPr>
              <a:t>www.irs.gov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Year End Tax Forms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Employer Relationship</a:t>
            </a:r>
          </a:p>
          <a:p>
            <a:pPr>
              <a:buNone/>
            </a:pPr>
            <a:endParaRPr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W2 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Summary of calendar year earnings. Mailed by January 31. Make sure employer has correct address to mail form.  (If a tax treaty was taken, form 1042-S will also be mailed by March 15)</a:t>
            </a:r>
          </a:p>
          <a:p>
            <a:pPr algn="ctr">
              <a:buNone/>
            </a:pPr>
            <a:endParaRPr sz="26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sz="2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Independent Contractor Relationship</a:t>
            </a:r>
          </a:p>
          <a:p>
            <a:pPr algn="ctr">
              <a:buNone/>
            </a:pPr>
            <a:endParaRPr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NRA – </a:t>
            </a:r>
            <a:r>
              <a:rPr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1042S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form. Mailed by March 15. Make sure employer has correct address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 – </a:t>
            </a:r>
            <a:r>
              <a:rPr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1099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form. Mailed by January 31. Make sure 'employer' has correct address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Tips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lvl="0"/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Read over and understand the forms</a:t>
            </a: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Make sure taxes are correct – if you're not sure, ASK!</a:t>
            </a: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Some companies will not pay you correctly – question the process, and make notes for year end tax return proc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ess</a:t>
            </a: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Keep your address updated so you will receive the forms in a timely manner</a:t>
            </a: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Make sure you are paying estimated taxes if required.</a:t>
            </a:r>
          </a:p>
          <a:p>
            <a:endParaRPr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Questions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8001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Lerone Moore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6054 S. Drexel Ave, Suite 300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773.834.2672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leronemoore@uchicago.edu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Angie 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eghorn</a:t>
            </a:r>
          </a:p>
          <a:p>
            <a:pPr>
              <a:buNone/>
            </a:pPr>
            <a:r>
              <a:rPr dirty="0" smtClean="0">
                <a:latin typeface="Arial" pitchFamily="34" charset="0"/>
                <a:cs typeface="Arial" pitchFamily="34" charset="0"/>
              </a:rPr>
              <a:t>6054 S. Drexel Ave, Suite 300</a:t>
            </a:r>
          </a:p>
          <a:p>
            <a:pPr>
              <a:buNone/>
            </a:pPr>
            <a:r>
              <a:rPr dirty="0" smtClean="0">
                <a:latin typeface="Arial" pitchFamily="34" charset="0"/>
                <a:cs typeface="Arial" pitchFamily="34" charset="0"/>
              </a:rPr>
              <a:t>773.702.5989</a:t>
            </a:r>
          </a:p>
          <a:p>
            <a:pPr>
              <a:buNone/>
            </a:pPr>
            <a:r>
              <a:rPr dirty="0" smtClean="0">
                <a:latin typeface="Arial" pitchFamily="34" charset="0"/>
                <a:cs typeface="Arial" pitchFamily="34" charset="0"/>
                <a:hlinkClick r:id="rId3"/>
              </a:rPr>
              <a:t>gleghorn@uchicago.edu</a:t>
            </a:r>
            <a:endParaRPr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Pre-Employment Checklist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1534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dirty="0" smtClean="0">
                <a:latin typeface="Arial" pitchFamily="34" charset="0"/>
                <a:cs typeface="Arial" pitchFamily="34" charset="0"/>
              </a:rPr>
              <a:t>You have a job (and authorization to work).</a:t>
            </a:r>
          </a:p>
          <a:p>
            <a:pPr lvl="1"/>
            <a:r>
              <a:rPr sz="1800" dirty="0" smtClean="0">
                <a:latin typeface="Arial" pitchFamily="34" charset="0"/>
                <a:cs typeface="Arial" pitchFamily="34" charset="0"/>
              </a:rPr>
              <a:t>Working on-campus (UC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hicago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) – no additional work authorization needed</a:t>
            </a:r>
          </a:p>
          <a:p>
            <a:pPr lvl="1"/>
            <a:r>
              <a:rPr sz="1800" dirty="0" smtClean="0">
                <a:latin typeface="Arial" pitchFamily="34" charset="0"/>
                <a:cs typeface="Arial" pitchFamily="34" charset="0"/>
              </a:rPr>
              <a:t>Working on CPT/Academic Training – Cannot begin work until date  listed on I-20 (page 3) or DS-2019 (line item 5)</a:t>
            </a:r>
          </a:p>
          <a:p>
            <a:pPr lvl="1"/>
            <a:r>
              <a:rPr sz="1800" dirty="0" smtClean="0">
                <a:latin typeface="Arial" pitchFamily="34" charset="0"/>
                <a:cs typeface="Arial" pitchFamily="34" charset="0"/>
              </a:rPr>
              <a:t>Working on OPT – Cannot begin work until receiving EAD and start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date of card</a:t>
            </a:r>
          </a:p>
          <a:p>
            <a:pPr lvl="0">
              <a:buFont typeface="Wingdings" pitchFamily="2" charset="2"/>
              <a:buChar char="ü"/>
            </a:pPr>
            <a:endParaRPr sz="4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Pre-Employment Checklist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81534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dirty="0" smtClean="0">
                <a:latin typeface="Arial" pitchFamily="34" charset="0"/>
                <a:cs typeface="Arial" pitchFamily="34" charset="0"/>
              </a:rPr>
              <a:t>You have a Social Security Number (or will apply for one)</a:t>
            </a:r>
          </a:p>
          <a:p>
            <a:pPr lvl="1"/>
            <a:r>
              <a:rPr sz="180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1800" dirty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internationalaffairs.uchicago.edu/page/what-social-security-number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for social security application instructions</a:t>
            </a:r>
          </a:p>
          <a:p>
            <a:pPr lvl="1"/>
            <a:r>
              <a:rPr sz="1800" b="1" dirty="0" smtClean="0">
                <a:latin typeface="Arial" pitchFamily="34" charset="0"/>
                <a:cs typeface="Arial" pitchFamily="34" charset="0"/>
              </a:rPr>
              <a:t>F-1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CPT</a:t>
            </a:r>
            <a:r>
              <a:rPr sz="18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apply up to 30 days before start date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sz="1800" b="1" dirty="0" smtClean="0">
                <a:latin typeface="Arial" pitchFamily="34" charset="0"/>
                <a:cs typeface="Arial" pitchFamily="34" charset="0"/>
              </a:rPr>
              <a:t>F-1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OPT</a:t>
            </a:r>
            <a:r>
              <a:rPr sz="1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apply only after EAD start date is reached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J-1 Academic Training: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can apply after AT authorization is placed on DS-2019</a:t>
            </a:r>
          </a:p>
          <a:p>
            <a:pPr lvl="1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On-Campus Employment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can apply only after start date of job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Pre-Employment Checklist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8229600" cy="452596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dirty="0" smtClean="0">
                <a:latin typeface="Arial" pitchFamily="34" charset="0"/>
                <a:cs typeface="Arial" pitchFamily="34" charset="0"/>
              </a:rPr>
              <a:t>You know your tax residency status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Resident for Tax or Non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r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esident for Tax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endParaRPr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1800" dirty="0" smtClean="0">
                <a:latin typeface="Arial" pitchFamily="34" charset="0"/>
                <a:cs typeface="Arial" pitchFamily="34" charset="0"/>
              </a:rPr>
              <a:t>Determined by Substantial Presence Test (SPT)</a:t>
            </a:r>
          </a:p>
          <a:p>
            <a:pPr lvl="0"/>
            <a:r>
              <a:rPr sz="1800" u="sng" dirty="0" smtClean="0">
                <a:latin typeface="Arial" pitchFamily="34" charset="0"/>
                <a:cs typeface="Arial" pitchFamily="34" charset="0"/>
              </a:rPr>
              <a:t>Generally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,  if an F or J student who arrived in the US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in 200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9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 or after = Non-Resident for Tax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- in 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200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8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 or prior = Resident for Tax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Review IRS publication 519 or PowerPoint (</a:t>
            </a: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2013 Tax Workshop Presentation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sz="1800" dirty="0" smtClean="0">
                <a:latin typeface="Arial" pitchFamily="34" charset="0"/>
                <a:cs typeface="Arial" pitchFamily="34" charset="0"/>
              </a:rPr>
              <a:t> for further details</a:t>
            </a:r>
            <a:endParaRPr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Substantial Presence Test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81600"/>
          </a:xfr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Counts days of physical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presence in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US.</a:t>
            </a:r>
          </a:p>
          <a:p>
            <a:endParaRPr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Current Year x 1 	________</a:t>
            </a:r>
          </a:p>
          <a:p>
            <a:pPr>
              <a:buNone/>
            </a:pPr>
            <a:r>
              <a:rPr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sz="19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Previous Year x 1/3	________</a:t>
            </a:r>
          </a:p>
          <a:p>
            <a:pPr>
              <a:buNone/>
            </a:pPr>
            <a:r>
              <a:rPr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sz="19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Previous Year x 1/6	________</a:t>
            </a:r>
          </a:p>
          <a:p>
            <a:endParaRPr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equals 183 days or more = </a:t>
            </a:r>
            <a:r>
              <a:rPr sz="22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Resident for Tax</a:t>
            </a:r>
            <a:endParaRPr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equals 182 days or less = </a:t>
            </a:r>
            <a:r>
              <a:rPr sz="22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Non-Resident for Tax</a:t>
            </a:r>
            <a:endParaRPr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91000" cy="5181600"/>
          </a:xfr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sz="20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EXCEPTIONS TO SPT</a:t>
            </a:r>
          </a:p>
          <a:p>
            <a:pPr>
              <a:buNone/>
            </a:pPr>
            <a:endParaRPr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 or J </a:t>
            </a:r>
            <a:r>
              <a:rPr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receive 5 “exempt” years. Not exempt from tax, but of counting physical days of presence in the US towards SPT</a:t>
            </a:r>
          </a:p>
          <a:p>
            <a:pPr>
              <a:buFontTx/>
              <a:buNone/>
            </a:pPr>
            <a:endParaRPr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 </a:t>
            </a:r>
            <a:r>
              <a:rPr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Non-Students</a:t>
            </a: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receive 2 “exempt” years (of the past 6 years)</a:t>
            </a:r>
          </a:p>
          <a:p>
            <a:endParaRPr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“Exempt” years are CALENDAR years, not years from date of arrival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Employment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8153400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sz="2400" dirty="0" smtClean="0">
                <a:latin typeface="Arial" pitchFamily="34" charset="0"/>
                <a:cs typeface="Arial" pitchFamily="34" charset="0"/>
              </a:rPr>
              <a:t>If working on CPT or OPT – may be considered an Employee or Independent Contractor (IC)</a:t>
            </a:r>
          </a:p>
          <a:p>
            <a:r>
              <a:rPr sz="2000" u="sng" dirty="0" smtClean="0">
                <a:latin typeface="Arial" pitchFamily="34" charset="0"/>
                <a:cs typeface="Arial" pitchFamily="34" charset="0"/>
              </a:rPr>
              <a:t>Employee: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 relationship where services are performed under the direction of employer</a:t>
            </a:r>
          </a:p>
          <a:p>
            <a:r>
              <a:rPr sz="2000" u="sng" dirty="0" smtClean="0">
                <a:latin typeface="Arial" pitchFamily="34" charset="0"/>
                <a:cs typeface="Arial" pitchFamily="34" charset="0"/>
              </a:rPr>
              <a:t>Independent Contractor:</a:t>
            </a:r>
            <a:r>
              <a:rPr sz="2000" dirty="0" smtClean="0">
                <a:latin typeface="Arial" pitchFamily="34" charset="0"/>
                <a:cs typeface="Arial" pitchFamily="34" charset="0"/>
              </a:rPr>
              <a:t> services are usually performed on independent basis for outcome</a:t>
            </a:r>
          </a:p>
          <a:p>
            <a:pPr lvl="0">
              <a:buNone/>
            </a:pP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sz="2400" dirty="0" smtClean="0">
                <a:latin typeface="Arial" pitchFamily="34" charset="0"/>
                <a:cs typeface="Arial" pitchFamily="34" charset="0"/>
              </a:rPr>
              <a:t>May actually be an employee/er relationship, but paid as an IC – because this is easier for 'employer'. Immigration wise this is okay, but may create tax issues for nonresidents for tax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Employment Forms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81000" y="990600"/>
          <a:ext cx="8458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I-9 Form</a:t>
            </a:r>
            <a:endParaRPr lang="en-US" sz="3600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8077200" cy="4525963"/>
          </a:xfrm>
        </p:spPr>
        <p:txBody>
          <a:bodyPr>
            <a:normAutofit/>
          </a:bodyPr>
          <a:lstStyle/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Form is required to be completed by employee</a:t>
            </a: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To be completed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by employee on first day of employment and certified by employer </a:t>
            </a:r>
            <a:r>
              <a:rPr sz="2400" dirty="0" smtClean="0">
                <a:latin typeface="Arial" pitchFamily="34" charset="0"/>
                <a:cs typeface="Arial" pitchFamily="34" charset="0"/>
              </a:rPr>
              <a:t>within 3 days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of start date</a:t>
            </a:r>
            <a:endParaRPr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Employer must verify actual documents, not photocopies</a:t>
            </a:r>
          </a:p>
          <a:p>
            <a:pPr lvl="0"/>
            <a:r>
              <a:rPr sz="2400" dirty="0" smtClean="0">
                <a:latin typeface="Arial" pitchFamily="34" charset="0"/>
                <a:cs typeface="Arial" pitchFamily="34" charset="0"/>
              </a:rPr>
              <a:t>Employer cannot ask for certain documents for verification; must provide you with the list of acceptable documents. Cannot use a Social Security card that states 'Valid for Work only with DHS Authorization' for I-9 verification</a:t>
            </a:r>
          </a:p>
          <a:p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Serv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FinServ</Template>
  <TotalTime>3490</TotalTime>
  <Words>1325</Words>
  <Application>Microsoft Office PowerPoint</Application>
  <PresentationFormat>On-screen Show (4:3)</PresentationFormat>
  <Paragraphs>212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FinServ</vt:lpstr>
      <vt:lpstr>1_Profile</vt:lpstr>
      <vt:lpstr>Tax Withholding Workshop Internships and Employment</vt:lpstr>
      <vt:lpstr>Overview</vt:lpstr>
      <vt:lpstr>Pre-Employment Checklist</vt:lpstr>
      <vt:lpstr>Pre-Employment Checklist</vt:lpstr>
      <vt:lpstr>Pre-Employment Checklist</vt:lpstr>
      <vt:lpstr>Substantial Presence Test</vt:lpstr>
      <vt:lpstr>Employment</vt:lpstr>
      <vt:lpstr>Employment Forms</vt:lpstr>
      <vt:lpstr>I-9 Form</vt:lpstr>
      <vt:lpstr>I-9 Form</vt:lpstr>
      <vt:lpstr>W4 and State Withholding Form</vt:lpstr>
      <vt:lpstr>W4 and State Withholding Form</vt:lpstr>
      <vt:lpstr>PowerPoint Presentation</vt:lpstr>
      <vt:lpstr>PowerPoint Presentation</vt:lpstr>
      <vt:lpstr>Independent Contractor Forms</vt:lpstr>
      <vt:lpstr>W9 Form</vt:lpstr>
      <vt:lpstr>Taxes – How they work</vt:lpstr>
      <vt:lpstr>Taxes</vt:lpstr>
      <vt:lpstr>Federal Taxes</vt:lpstr>
      <vt:lpstr>Illinois State Taxes</vt:lpstr>
      <vt:lpstr>FICA/Medicare Taxes</vt:lpstr>
      <vt:lpstr>Year End Tax Forms</vt:lpstr>
      <vt:lpstr>Tips</vt:lpstr>
      <vt:lpstr>Questions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TITLE</dc:title>
  <dc:creator>gleghorn</dc:creator>
  <cp:lastModifiedBy>Angie Gleghorn</cp:lastModifiedBy>
  <cp:revision>263</cp:revision>
  <dcterms:created xsi:type="dcterms:W3CDTF">2009-04-29T18:51:18Z</dcterms:created>
  <dcterms:modified xsi:type="dcterms:W3CDTF">2013-05-20T18:45:16Z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TC300023631033</vt:lpwstr>
  </property>
</Properties>
</file>